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8"/>
  </p:notesMasterIdLst>
  <p:handoutMasterIdLst>
    <p:handoutMasterId r:id="rId49"/>
  </p:handoutMasterIdLst>
  <p:sldIdLst>
    <p:sldId id="402" r:id="rId2"/>
    <p:sldId id="418" r:id="rId3"/>
    <p:sldId id="419" r:id="rId4"/>
    <p:sldId id="420" r:id="rId5"/>
    <p:sldId id="422" r:id="rId6"/>
    <p:sldId id="423" r:id="rId7"/>
    <p:sldId id="427" r:id="rId8"/>
    <p:sldId id="428" r:id="rId9"/>
    <p:sldId id="430" r:id="rId10"/>
    <p:sldId id="436" r:id="rId11"/>
    <p:sldId id="437" r:id="rId12"/>
    <p:sldId id="438" r:id="rId13"/>
    <p:sldId id="439" r:id="rId14"/>
    <p:sldId id="440" r:id="rId15"/>
    <p:sldId id="441" r:id="rId16"/>
    <p:sldId id="379" r:id="rId17"/>
    <p:sldId id="404" r:id="rId18"/>
    <p:sldId id="403" r:id="rId19"/>
    <p:sldId id="381" r:id="rId20"/>
    <p:sldId id="325" r:id="rId21"/>
    <p:sldId id="351" r:id="rId22"/>
    <p:sldId id="315" r:id="rId23"/>
    <p:sldId id="350" r:id="rId24"/>
    <p:sldId id="352" r:id="rId25"/>
    <p:sldId id="386" r:id="rId26"/>
    <p:sldId id="387" r:id="rId27"/>
    <p:sldId id="388" r:id="rId28"/>
    <p:sldId id="389" r:id="rId29"/>
    <p:sldId id="390" r:id="rId30"/>
    <p:sldId id="391" r:id="rId31"/>
    <p:sldId id="373" r:id="rId32"/>
    <p:sldId id="375" r:id="rId33"/>
    <p:sldId id="376" r:id="rId34"/>
    <p:sldId id="355" r:id="rId35"/>
    <p:sldId id="366" r:id="rId36"/>
    <p:sldId id="367" r:id="rId37"/>
    <p:sldId id="410" r:id="rId38"/>
    <p:sldId id="411" r:id="rId39"/>
    <p:sldId id="412" r:id="rId40"/>
    <p:sldId id="413" r:id="rId41"/>
    <p:sldId id="414" r:id="rId42"/>
    <p:sldId id="406" r:id="rId43"/>
    <p:sldId id="407" r:id="rId44"/>
    <p:sldId id="408" r:id="rId45"/>
    <p:sldId id="416" r:id="rId46"/>
    <p:sldId id="285" r:id="rId47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733E71-7001-454B-B355-FB7244D3476A}">
          <p14:sldIdLst>
            <p14:sldId id="402"/>
            <p14:sldId id="418"/>
            <p14:sldId id="419"/>
            <p14:sldId id="420"/>
            <p14:sldId id="422"/>
            <p14:sldId id="423"/>
            <p14:sldId id="427"/>
            <p14:sldId id="428"/>
            <p14:sldId id="430"/>
            <p14:sldId id="436"/>
            <p14:sldId id="437"/>
            <p14:sldId id="438"/>
            <p14:sldId id="439"/>
            <p14:sldId id="440"/>
            <p14:sldId id="441"/>
            <p14:sldId id="379"/>
            <p14:sldId id="404"/>
            <p14:sldId id="403"/>
            <p14:sldId id="381"/>
            <p14:sldId id="325"/>
            <p14:sldId id="351"/>
            <p14:sldId id="315"/>
            <p14:sldId id="350"/>
          </p14:sldIdLst>
        </p14:section>
        <p14:section name="Untitled Section" id="{6E30AF5B-7494-46F9-8ED7-2297CB440AF3}">
          <p14:sldIdLst>
            <p14:sldId id="352"/>
            <p14:sldId id="386"/>
            <p14:sldId id="387"/>
            <p14:sldId id="388"/>
            <p14:sldId id="389"/>
            <p14:sldId id="390"/>
            <p14:sldId id="391"/>
            <p14:sldId id="373"/>
            <p14:sldId id="375"/>
            <p14:sldId id="376"/>
            <p14:sldId id="355"/>
            <p14:sldId id="366"/>
            <p14:sldId id="367"/>
            <p14:sldId id="410"/>
            <p14:sldId id="411"/>
            <p14:sldId id="412"/>
            <p14:sldId id="413"/>
            <p14:sldId id="414"/>
            <p14:sldId id="406"/>
            <p14:sldId id="407"/>
            <p14:sldId id="408"/>
            <p14:sldId id="416"/>
            <p14:sldId id="28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юунтуяа Батбилэг" initials="ОБ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675"/>
    <a:srgbClr val="0000CC"/>
    <a:srgbClr val="265CC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8906" autoAdjust="0"/>
  </p:normalViewPr>
  <p:slideViewPr>
    <p:cSldViewPr>
      <p:cViewPr>
        <p:scale>
          <a:sx n="93" d="100"/>
          <a:sy n="93" d="100"/>
        </p:scale>
        <p:origin x="132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Volumes\Data%20Zolo\SLP%203\APA%20Additonal%20Visualization%20for%20the%20APA%20Result%20Repor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Volumes\Data%20Zolo\SLP%203\APA%20Additonal%20Visualization%20for%20the%20APA%20Result%20Repor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SLP3%20APA\Data%20for%20visualization%20V2%20Crylli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SLP3%20APA\Data%20for%20visualization%20V2%20Crylli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SLP3%20APA\Data%20for%20visualization%20V2%20Crylli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SLP3%20APA\Data%20for%20visualization%20V2%20Crylli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Volumes\Data%20Zolo\SLP%203\APA%20Additonal%20Visualization%20for%20the%20APA%20Result%20Repor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Volumes\Data%20Zolo\SLP%203\APA%20Additonal%20Visualization%20for%20the%20APA%20Result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51244807991257"/>
          <c:y val="3.450000905512049E-2"/>
          <c:w val="0.568795836200089"/>
          <c:h val="0.81145270641803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Төлөвлөгөө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2013 он </c:v>
                </c:pt>
                <c:pt idx="1">
                  <c:v>2014 он</c:v>
                </c:pt>
                <c:pt idx="2">
                  <c:v>2015 он </c:v>
                </c:pt>
                <c:pt idx="3">
                  <c:v>2016 он </c:v>
                </c:pt>
                <c:pt idx="4">
                  <c:v>2017 он </c:v>
                </c:pt>
              </c:strCache>
            </c:strRef>
          </c:cat>
          <c:val>
            <c:numRef>
              <c:f>Sheet1!$B$2:$B$6</c:f>
              <c:numCache>
                <c:formatCode>_(* #,##0.0_);_(* \(#,##0.0\);_(* "-"??_);_(@_)</c:formatCode>
                <c:ptCount val="5"/>
                <c:pt idx="0">
                  <c:v>209613.9</c:v>
                </c:pt>
                <c:pt idx="1">
                  <c:v>265791.30000000005</c:v>
                </c:pt>
                <c:pt idx="2">
                  <c:v>127158.9</c:v>
                </c:pt>
                <c:pt idx="3">
                  <c:v>120267.68738263815</c:v>
                </c:pt>
                <c:pt idx="4">
                  <c:v>53000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Гүйцэтгэл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2013 он </c:v>
                </c:pt>
                <c:pt idx="1">
                  <c:v>2014 он</c:v>
                </c:pt>
                <c:pt idx="2">
                  <c:v>2015 он </c:v>
                </c:pt>
                <c:pt idx="3">
                  <c:v>2016 он </c:v>
                </c:pt>
                <c:pt idx="4">
                  <c:v>2017 он </c:v>
                </c:pt>
              </c:strCache>
            </c:strRef>
          </c:cat>
          <c:val>
            <c:numRef>
              <c:f>Sheet1!$C$2:$C$6</c:f>
              <c:numCache>
                <c:formatCode>_(* #,##0.0_);_(* \(#,##0.0\);_(* "-"??_);_(@_)</c:formatCode>
                <c:ptCount val="5"/>
                <c:pt idx="0">
                  <c:v>187465.4</c:v>
                </c:pt>
                <c:pt idx="1">
                  <c:v>193385.90000000002</c:v>
                </c:pt>
                <c:pt idx="2">
                  <c:v>105984.90000000001</c:v>
                </c:pt>
                <c:pt idx="3">
                  <c:v>120267.68738263815</c:v>
                </c:pt>
                <c:pt idx="4">
                  <c:v>53000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Биелэлт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2362459546925282E-3"/>
                  <c:y val="-0.53666680752409768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89%</a:t>
                    </a:r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326860841423961E-2"/>
                  <c:y val="-0.5766668180227868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73%</a:t>
                    </a:r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087378640777298E-3"/>
                  <c:y val="-0.2966667445319539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83%</a:t>
                    </a:r>
                    <a:endParaRPr lang="en-US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2168284789645E-2"/>
                  <c:y val="-0.33666675503064547"/>
                </c:manualLayout>
              </c:layout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100%</a:t>
                    </a:r>
                    <a:endParaRPr lang="en-US" b="0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chemeClr val="lt1"/>
                </a:solidFill>
                <a:ln w="25400" cap="flat" cmpd="sng" algn="ctr">
                  <a:solidFill>
                    <a:schemeClr val="accent3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18122977346281E-2"/>
                  <c:y val="-6.66666841644840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2013 он </c:v>
                </c:pt>
                <c:pt idx="1">
                  <c:v>2014 он</c:v>
                </c:pt>
                <c:pt idx="2">
                  <c:v>2015 он </c:v>
                </c:pt>
                <c:pt idx="3">
                  <c:v>2016 он </c:v>
                </c:pt>
                <c:pt idx="4">
                  <c:v>2017 он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0.89433668282494483</c:v>
                </c:pt>
                <c:pt idx="1">
                  <c:v>0.72758551540249805</c:v>
                </c:pt>
                <c:pt idx="2">
                  <c:v>0.83348393230831674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91680"/>
        <c:axId val="93794304"/>
      </c:barChart>
      <c:catAx>
        <c:axId val="9239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3794304"/>
        <c:crosses val="autoZero"/>
        <c:auto val="1"/>
        <c:lblAlgn val="ctr"/>
        <c:lblOffset val="100"/>
        <c:noMultiLvlLbl val="0"/>
      </c:catAx>
      <c:valAx>
        <c:axId val="93794304"/>
        <c:scaling>
          <c:orientation val="minMax"/>
        </c:scaling>
        <c:delete val="0"/>
        <c:axPos val="l"/>
        <c:majorGridlines/>
        <c:numFmt formatCode="_(* #,##0.0_);_(* \(#,##0.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2391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Sheet6!$A$38:$A$39</c:f>
              <c:strCache>
                <c:ptCount val="2"/>
                <c:pt idx="0">
                  <c:v>Улсын дундаж</c:v>
                </c:pt>
                <c:pt idx="1">
                  <c:v>Увс аймгийн дундаж</c:v>
                </c:pt>
              </c:strCache>
            </c:strRef>
          </c:cat>
          <c:val>
            <c:numRef>
              <c:f>Sheet6!$B$38:$B$39</c:f>
              <c:numCache>
                <c:formatCode>0%</c:formatCode>
                <c:ptCount val="2"/>
                <c:pt idx="0">
                  <c:v>0.32000000000000067</c:v>
                </c:pt>
                <c:pt idx="1">
                  <c:v>0.29416271476233102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550528"/>
        <c:axId val="76552064"/>
      </c:barChart>
      <c:catAx>
        <c:axId val="7655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52064"/>
        <c:crosses val="autoZero"/>
        <c:auto val="1"/>
        <c:lblAlgn val="ctr"/>
        <c:lblOffset val="100"/>
        <c:noMultiLvlLbl val="0"/>
      </c:catAx>
      <c:valAx>
        <c:axId val="765520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5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9"/>
          <c:order val="0"/>
          <c:tx>
            <c:strRef>
              <c:f>Sheet1!$B$23</c:f>
              <c:strCache>
                <c:ptCount val="1"/>
                <c:pt idx="0">
                  <c:v>Увс аймгийн дундаж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Sheet1!$C$3:$H$3</c:f>
              <c:strCache>
                <c:ptCount val="6"/>
                <c:pt idx="0">
                  <c:v>Иргэдийн оролцоо</c:v>
                </c:pt>
                <c:pt idx="1">
                  <c:v>Төсвийн төлөвлөлт</c:v>
                </c:pt>
                <c:pt idx="2">
                  <c:v>Ил тод байдал</c:v>
                </c:pt>
                <c:pt idx="3">
                  <c:v>Төсвийн гүйцэтгэл</c:v>
                </c:pt>
                <c:pt idx="4">
                  <c:v>ХШҮ</c:v>
                </c:pt>
                <c:pt idx="5">
                  <c:v>Өмчлөл, ашиглалт</c:v>
                </c:pt>
              </c:strCache>
              <c:extLst xmlns:c15="http://schemas.microsoft.com/office/drawing/2012/chart"/>
            </c:strRef>
          </c:cat>
          <c:val>
            <c:numRef>
              <c:f>Sheet1!$C$23:$H$23</c:f>
              <c:numCache>
                <c:formatCode>0%</c:formatCode>
                <c:ptCount val="6"/>
                <c:pt idx="0">
                  <c:v>1.6427432216905943E-2</c:v>
                </c:pt>
                <c:pt idx="1">
                  <c:v>0.46145821759165068</c:v>
                </c:pt>
                <c:pt idx="2">
                  <c:v>0.18825910931174134</c:v>
                </c:pt>
                <c:pt idx="3">
                  <c:v>0.30250489075353032</c:v>
                </c:pt>
                <c:pt idx="4">
                  <c:v>0.19271929824561401</c:v>
                </c:pt>
                <c:pt idx="5">
                  <c:v>0.45662847595178485</c:v>
                </c:pt>
              </c:numCache>
              <c:extLst xmlns:c15="http://schemas.microsoft.com/office/drawing/2012/chart"/>
            </c:numRef>
          </c:val>
        </c:ser>
        <c:ser>
          <c:idx val="0"/>
          <c:order val="1"/>
          <c:tx>
            <c:strRef>
              <c:f>Sheet1!$B$4</c:f>
              <c:strCache>
                <c:ptCount val="1"/>
                <c:pt idx="0">
                  <c:v>Улсын дундаж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Sheet1!$C$3:$H$3</c:f>
              <c:strCache>
                <c:ptCount val="6"/>
                <c:pt idx="0">
                  <c:v>Иргэдийн оролцоо</c:v>
                </c:pt>
                <c:pt idx="1">
                  <c:v>Төсвийн төлөвлөлт</c:v>
                </c:pt>
                <c:pt idx="2">
                  <c:v>Ил тод байдал</c:v>
                </c:pt>
                <c:pt idx="3">
                  <c:v>Төсвийн гүйцэтгэл</c:v>
                </c:pt>
                <c:pt idx="4">
                  <c:v>ХШҮ</c:v>
                </c:pt>
                <c:pt idx="5">
                  <c:v>Өмчлөл, ашиглалт</c:v>
                </c:pt>
              </c:strCache>
            </c:strRef>
          </c:cat>
          <c:val>
            <c:numRef>
              <c:f>Sheet1!$C$4:$H$4</c:f>
              <c:numCache>
                <c:formatCode>0%</c:formatCode>
                <c:ptCount val="6"/>
                <c:pt idx="0">
                  <c:v>8.573935828481323E-2</c:v>
                </c:pt>
                <c:pt idx="1">
                  <c:v>0.48994736474883532</c:v>
                </c:pt>
                <c:pt idx="2">
                  <c:v>0.17354312354312446</c:v>
                </c:pt>
                <c:pt idx="3">
                  <c:v>0.35809774754445661</c:v>
                </c:pt>
                <c:pt idx="4">
                  <c:v>0.1537691100322687</c:v>
                </c:pt>
                <c:pt idx="5">
                  <c:v>0.45962315382228802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591104"/>
        <c:axId val="76592640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Sheet1!$B$5</c15:sqref>
                        </c15:formulaRef>
                      </c:ext>
                    </c:extLst>
                    <c:strCache>
                      <c:ptCount val="1"/>
                      <c:pt idx="0">
                        <c:v>Архангай аймгийн дундаж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Sheet1!$C$5:$H$5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5.11004784688995E-2</c:v>
                      </c:pt>
                      <c:pt idx="1">
                        <c:v>0.56717592102321501</c:v>
                      </c:pt>
                      <c:pt idx="2">
                        <c:v>0.123481781376518</c:v>
                      </c:pt>
                      <c:pt idx="3">
                        <c:v>0.44195445510327502</c:v>
                      </c:pt>
                      <c:pt idx="4">
                        <c:v>2.0775623268698099E-2</c:v>
                      </c:pt>
                      <c:pt idx="5">
                        <c:v>0.49969089390142002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</c15:sqref>
                        </c15:formulaRef>
                      </c:ext>
                    </c:extLst>
                    <c:strCache>
                      <c:ptCount val="1"/>
                      <c:pt idx="0">
                        <c:v>Баян-Өлгий аймгийн дундаж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Sheet1!$C$6:$H$6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3.3022533022533003E-2</c:v>
                      </c:pt>
                      <c:pt idx="1">
                        <c:v>0.45455517589428701</c:v>
                      </c:pt>
                      <c:pt idx="2">
                        <c:v>0.127218934911243</c:v>
                      </c:pt>
                      <c:pt idx="3">
                        <c:v>0.23695844385499601</c:v>
                      </c:pt>
                      <c:pt idx="4">
                        <c:v>9.7854251012145704E-2</c:v>
                      </c:pt>
                      <c:pt idx="5">
                        <c:v>0.29759129759129799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</c15:sqref>
                        </c15:formulaRef>
                      </c:ext>
                    </c:extLst>
                    <c:strCache>
                      <c:ptCount val="1"/>
                      <c:pt idx="0">
                        <c:v>Баянхонгор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Sheet1!$C$7:$H$7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4.3939393939393903E-2</c:v>
                      </c:pt>
                      <c:pt idx="1">
                        <c:v>0.50219718309859196</c:v>
                      </c:pt>
                      <c:pt idx="2">
                        <c:v>0.136538461538462</c:v>
                      </c:pt>
                      <c:pt idx="3">
                        <c:v>0.31873033288550501</c:v>
                      </c:pt>
                      <c:pt idx="4">
                        <c:v>0.155144736842105</c:v>
                      </c:pt>
                      <c:pt idx="5">
                        <c:v>0.315071428571429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</c15:sqref>
                        </c15:formulaRef>
                      </c:ext>
                    </c:extLst>
                    <c:strCache>
                      <c:ptCount val="1"/>
                      <c:pt idx="0">
                        <c:v>Булган аймгийн дундаж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Sheet1!$C$8:$H$8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9.0113636363636299E-2</c:v>
                      </c:pt>
                      <c:pt idx="1">
                        <c:v>0.57445290330386301</c:v>
                      </c:pt>
                      <c:pt idx="2">
                        <c:v>0.24519230769230799</c:v>
                      </c:pt>
                      <c:pt idx="3">
                        <c:v>0.27060465396672301</c:v>
                      </c:pt>
                      <c:pt idx="4">
                        <c:v>0.180708863504916</c:v>
                      </c:pt>
                      <c:pt idx="5">
                        <c:v>0.48234126984127002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</c15:sqref>
                        </c15:formulaRef>
                      </c:ext>
                    </c:extLst>
                    <c:strCache>
                      <c:ptCount val="1"/>
                      <c:pt idx="0">
                        <c:v>Дархан-Уул аймгийн удндаж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Sheet1!$C$9:$H$9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0.125</c:v>
                      </c:pt>
                      <c:pt idx="1">
                        <c:v>0.476619718309859</c:v>
                      </c:pt>
                      <c:pt idx="2">
                        <c:v>0.21153846153846201</c:v>
                      </c:pt>
                      <c:pt idx="3">
                        <c:v>0.36918103448275902</c:v>
                      </c:pt>
                      <c:pt idx="4">
                        <c:v>6.5789473684210495E-2</c:v>
                      </c:pt>
                      <c:pt idx="5">
                        <c:v>0.190714285714286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</c15:sqref>
                        </c15:formulaRef>
                      </c:ext>
                    </c:extLst>
                    <c:strCache>
                      <c:ptCount val="1"/>
                      <c:pt idx="0">
                        <c:v>Дорнод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Sheet1!$C$10:$H$10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0.10173160173160201</c:v>
                      </c:pt>
                      <c:pt idx="1">
                        <c:v>0.39740442655935598</c:v>
                      </c:pt>
                      <c:pt idx="2">
                        <c:v>0.18681318681318701</c:v>
                      </c:pt>
                      <c:pt idx="3">
                        <c:v>0.39384236453201998</c:v>
                      </c:pt>
                      <c:pt idx="4">
                        <c:v>0.133458646616541</c:v>
                      </c:pt>
                      <c:pt idx="5">
                        <c:v>0.53139455782312905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</c15:sqref>
                        </c15:formulaRef>
                      </c:ext>
                    </c:extLst>
                    <c:strCache>
                      <c:ptCount val="1"/>
                      <c:pt idx="0">
                        <c:v>Дорноговь аймгийн дундаж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Sheet1!$C$11:$H$11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0.32084415584415599</c:v>
                      </c:pt>
                      <c:pt idx="1">
                        <c:v>0.62730382293762599</c:v>
                      </c:pt>
                      <c:pt idx="2">
                        <c:v>0.200549450549451</c:v>
                      </c:pt>
                      <c:pt idx="3">
                        <c:v>0.64736453201970401</c:v>
                      </c:pt>
                      <c:pt idx="4">
                        <c:v>0.26370300751879699</c:v>
                      </c:pt>
                      <c:pt idx="5">
                        <c:v>0.78044217687074802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</c15:sqref>
                        </c15:formulaRef>
                      </c:ext>
                    </c:extLst>
                    <c:strCache>
                      <c:ptCount val="1"/>
                      <c:pt idx="0">
                        <c:v>Дундговь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Sheet1!$C$12:$H$12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8.0303030303030307E-2</c:v>
                      </c:pt>
                      <c:pt idx="1">
                        <c:v>0.56620657276995301</c:v>
                      </c:pt>
                      <c:pt idx="2">
                        <c:v>0.14871794871794899</c:v>
                      </c:pt>
                      <c:pt idx="3">
                        <c:v>0.45642528735632198</c:v>
                      </c:pt>
                      <c:pt idx="4">
                        <c:v>0.13182456140350901</c:v>
                      </c:pt>
                      <c:pt idx="5">
                        <c:v>0.670190476190476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Sheet1!$B$13</c15:sqref>
                        </c15:formulaRef>
                      </c:ext>
                    </c:extLst>
                    <c:strCache>
                      <c:ptCount val="1"/>
                      <c:pt idx="0">
                        <c:v>Говь-Алтай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Sheet1!$C$13:$H$13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0.26336700336700303</c:v>
                      </c:pt>
                      <c:pt idx="1">
                        <c:v>0.63251204394120697</c:v>
                      </c:pt>
                      <c:pt idx="2">
                        <c:v>0.30769230769230799</c:v>
                      </c:pt>
                      <c:pt idx="3">
                        <c:v>0.51464452958705798</c:v>
                      </c:pt>
                      <c:pt idx="4">
                        <c:v>0.34342917478882401</c:v>
                      </c:pt>
                      <c:pt idx="5">
                        <c:v>0.84190476190476204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Sheet1!$B$14</c15:sqref>
                        </c15:formulaRef>
                      </c:ext>
                    </c:extLst>
                    <c:strCache>
                      <c:ptCount val="1"/>
                      <c:pt idx="0">
                        <c:v>Говьсүмбэр аймгийн дундаж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Sheet1!$C$14:$H$14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0.15313131313131301</c:v>
                      </c:pt>
                      <c:pt idx="1">
                        <c:v>0.67483568075117395</c:v>
                      </c:pt>
                      <c:pt idx="2">
                        <c:v>0.17948717948717899</c:v>
                      </c:pt>
                      <c:pt idx="3">
                        <c:v>0.460689655172414</c:v>
                      </c:pt>
                      <c:pt idx="4">
                        <c:v>2.9210526315789499E-2</c:v>
                      </c:pt>
                      <c:pt idx="5">
                        <c:v>0.80174603174603198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</c15:sqref>
                        </c15:formulaRef>
                      </c:ext>
                    </c:extLst>
                    <c:strCache>
                      <c:ptCount val="1"/>
                      <c:pt idx="0">
                        <c:v>Хэнтий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Sheet1!$C$15:$H$15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0.16700336700336699</c:v>
                      </c:pt>
                      <c:pt idx="1">
                        <c:v>0.55172143974960897</c:v>
                      </c:pt>
                      <c:pt idx="2">
                        <c:v>0.13675213675213699</c:v>
                      </c:pt>
                      <c:pt idx="3">
                        <c:v>0.42539272030651298</c:v>
                      </c:pt>
                      <c:pt idx="4">
                        <c:v>0.17073099415204701</c:v>
                      </c:pt>
                      <c:pt idx="5">
                        <c:v>0.488968253968254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Sheet1!$B$16</c15:sqref>
                        </c15:formulaRef>
                      </c:ext>
                    </c:extLst>
                    <c:strCache>
                      <c:ptCount val="1"/>
                      <c:pt idx="0">
                        <c:v>Ховд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Sheet1!$C$16:$H$16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2.98573975044563E-2</c:v>
                      </c:pt>
                      <c:pt idx="1">
                        <c:v>0.44246842138805698</c:v>
                      </c:pt>
                      <c:pt idx="2">
                        <c:v>0.19909502262443399</c:v>
                      </c:pt>
                      <c:pt idx="3">
                        <c:v>0.15826459319359901</c:v>
                      </c:pt>
                      <c:pt idx="4">
                        <c:v>0.09</c:v>
                      </c:pt>
                      <c:pt idx="5">
                        <c:v>0.35562580587790699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Sheet1!$B$17</c15:sqref>
                        </c15:formulaRef>
                      </c:ext>
                    </c:extLst>
                    <c:strCache>
                      <c:ptCount val="1"/>
                      <c:pt idx="0">
                        <c:v>Хөвсгөл аймгийн дундаж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Sheet1!$C$17:$H$17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0.141003441003441</c:v>
                      </c:pt>
                      <c:pt idx="1">
                        <c:v>0.43733073183395599</c:v>
                      </c:pt>
                      <c:pt idx="2">
                        <c:v>0.17056856187291</c:v>
                      </c:pt>
                      <c:pt idx="3">
                        <c:v>0.27634478215437702</c:v>
                      </c:pt>
                      <c:pt idx="4">
                        <c:v>0.25460880462024599</c:v>
                      </c:pt>
                      <c:pt idx="5">
                        <c:v>0.31630779848171098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Sheet1!$B$18</c15:sqref>
                        </c15:formulaRef>
                      </c:ext>
                    </c:extLst>
                    <c:strCache>
                      <c:ptCount val="1"/>
                      <c:pt idx="0">
                        <c:v>Орхон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Sheet1!$C$18:$H$18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7.5757575757575801E-2</c:v>
                      </c:pt>
                      <c:pt idx="1">
                        <c:v>0.58908450704225401</c:v>
                      </c:pt>
                      <c:pt idx="2">
                        <c:v>0.230769230769231</c:v>
                      </c:pt>
                      <c:pt idx="3">
                        <c:v>0.79433908045976998</c:v>
                      </c:pt>
                      <c:pt idx="4">
                        <c:v>0.140526315789474</c:v>
                      </c:pt>
                      <c:pt idx="5">
                        <c:v>0.57142857142857095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Sheet1!$B$19</c15:sqref>
                        </c15:formulaRef>
                      </c:ext>
                    </c:extLst>
                    <c:strCache>
                      <c:ptCount val="1"/>
                      <c:pt idx="0">
                        <c:v>Сэлэнгэ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Sheet1!$C$19:$H$19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9.8431372549019597E-2</c:v>
                      </c:pt>
                      <c:pt idx="1">
                        <c:v>0.52320629660314799</c:v>
                      </c:pt>
                      <c:pt idx="2">
                        <c:v>0.14253393665158401</c:v>
                      </c:pt>
                      <c:pt idx="3">
                        <c:v>0.56390466531440198</c:v>
                      </c:pt>
                      <c:pt idx="4">
                        <c:v>0.27846749226006201</c:v>
                      </c:pt>
                      <c:pt idx="5">
                        <c:v>0.56655462184873895</c:v>
                      </c:pt>
                    </c:numCache>
                  </c:numRef>
                </c:val>
              </c15:ser>
            </c15:filteredBarSeries>
            <c15:filteredBar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Sheet1!$B$20</c15:sqref>
                        </c15:formulaRef>
                      </c:ext>
                    </c:extLst>
                    <c:strCache>
                      <c:ptCount val="1"/>
                      <c:pt idx="0">
                        <c:v>Сүхбаатар аймгийн дундаж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Sheet1!$C$20:$H$20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</c:v>
                      </c:pt>
                      <c:pt idx="1">
                        <c:v>0.41717226435536298</c:v>
                      </c:pt>
                      <c:pt idx="2">
                        <c:v>0.118343195266272</c:v>
                      </c:pt>
                      <c:pt idx="3">
                        <c:v>0.30870026525198901</c:v>
                      </c:pt>
                      <c:pt idx="4">
                        <c:v>8.54655870445344E-2</c:v>
                      </c:pt>
                      <c:pt idx="5">
                        <c:v>0.150586080586081</c:v>
                      </c:pt>
                    </c:numCache>
                  </c:numRef>
                </c:val>
              </c15:ser>
            </c15:filteredBarSeries>
            <c15:filteredBar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Sheet1!$B$21</c15:sqref>
                        </c15:formulaRef>
                      </c:ext>
                    </c:extLst>
                    <c:strCache>
                      <c:ptCount val="1"/>
                      <c:pt idx="0">
                        <c:v>Төв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Sheet1!$C$21:$H$21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4.4410774410774401E-2</c:v>
                      </c:pt>
                      <c:pt idx="1">
                        <c:v>0.37243783689793097</c:v>
                      </c:pt>
                      <c:pt idx="2">
                        <c:v>0.14672364672364699</c:v>
                      </c:pt>
                      <c:pt idx="3">
                        <c:v>0.26855044699872299</c:v>
                      </c:pt>
                      <c:pt idx="4">
                        <c:v>5.0350877192982403E-2</c:v>
                      </c:pt>
                      <c:pt idx="5">
                        <c:v>0.45407015481089602</c:v>
                      </c:pt>
                    </c:numCache>
                  </c:numRef>
                </c:val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Sheet1!$B$22</c15:sqref>
                        </c15:formulaRef>
                      </c:ext>
                    </c:extLst>
                    <c:strCache>
                      <c:ptCount val="1"/>
                      <c:pt idx="0">
                        <c:v>Өмнөговь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Sheet1!$C$22:$H$22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0.172222222222222</c:v>
                      </c:pt>
                      <c:pt idx="1">
                        <c:v>0.59018779342723005</c:v>
                      </c:pt>
                      <c:pt idx="2">
                        <c:v>0.27692307692307699</c:v>
                      </c:pt>
                      <c:pt idx="3">
                        <c:v>0.523563218390805</c:v>
                      </c:pt>
                      <c:pt idx="4">
                        <c:v>0.20789473684210499</c:v>
                      </c:pt>
                      <c:pt idx="5">
                        <c:v>0.69739682539682502</c:v>
                      </c:pt>
                    </c:numCache>
                  </c:numRef>
                </c:val>
              </c15:ser>
            </c15:filteredBarSeries>
            <c15:filteredBar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</c15:sqref>
                        </c15:formulaRef>
                      </c:ext>
                    </c:extLst>
                    <c:strCache>
                      <c:ptCount val="1"/>
                      <c:pt idx="0">
                        <c:v>Өвөрхангай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Sheet1!$C$24:$H$24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6.7304625199362006E-2</c:v>
                      </c:pt>
                      <c:pt idx="1">
                        <c:v>0.52305525460455005</c:v>
                      </c:pt>
                      <c:pt idx="2">
                        <c:v>0.20040485829959501</c:v>
                      </c:pt>
                      <c:pt idx="3">
                        <c:v>0.48333030852994502</c:v>
                      </c:pt>
                      <c:pt idx="4">
                        <c:v>0.14588642659279799</c:v>
                      </c:pt>
                      <c:pt idx="5">
                        <c:v>0.54701754385964896</c:v>
                      </c:pt>
                    </c:numCache>
                  </c:numRef>
                </c:val>
              </c15:ser>
            </c15:filteredBarSeries>
            <c15:filteredBar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Sheet1!$B$25</c15:sqref>
                        </c15:formulaRef>
                      </c:ext>
                    </c:extLst>
                    <c:strCache>
                      <c:ptCount val="1"/>
                      <c:pt idx="0">
                        <c:v>Завхан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Sheet1!$C$25:$H$25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7.9966329966329897E-3</c:v>
                      </c:pt>
                      <c:pt idx="1">
                        <c:v>0.403103111937619</c:v>
                      </c:pt>
                      <c:pt idx="2">
                        <c:v>0.20512820512820501</c:v>
                      </c:pt>
                      <c:pt idx="3">
                        <c:v>0.224357439335888</c:v>
                      </c:pt>
                      <c:pt idx="4">
                        <c:v>0.107474415204678</c:v>
                      </c:pt>
                      <c:pt idx="5">
                        <c:v>0.206941295036533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65911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6592640"/>
        <c:crosses val="autoZero"/>
        <c:auto val="1"/>
        <c:lblAlgn val="ctr"/>
        <c:lblOffset val="100"/>
        <c:noMultiLvlLbl val="0"/>
      </c:catAx>
      <c:valAx>
        <c:axId val="765926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659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 b="0" dirty="0" smtClean="0"/>
              <a:t>Сая төгрөг</a:t>
            </a:r>
            <a:endParaRPr lang="en-US" sz="1200" b="0" dirty="0"/>
          </a:p>
        </c:rich>
      </c:tx>
      <c:layout>
        <c:manualLayout>
          <c:xMode val="edge"/>
          <c:yMode val="edge"/>
          <c:x val="4.2821036259356574E-4"/>
          <c:y val="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ОНХНС-ийн эх үүсвэр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2016 он</c:v>
                </c:pt>
                <c:pt idx="1">
                  <c:v>2017 он </c:v>
                </c:pt>
                <c:pt idx="2">
                  <c:v>2018 он </c:v>
                </c:pt>
                <c:pt idx="3">
                  <c:v>2019 он </c:v>
                </c:pt>
                <c:pt idx="4">
                  <c:v>2020 он </c:v>
                </c:pt>
              </c:strCache>
            </c:strRef>
          </c:cat>
          <c:val>
            <c:numRef>
              <c:f>Sheet1!$B$2:$B$6</c:f>
              <c:numCache>
                <c:formatCode>_(* #,##0.00_);_(* \(#,##0.00\);_(* "-"??_);_(@_)</c:formatCode>
                <c:ptCount val="5"/>
                <c:pt idx="0">
                  <c:v>120267.68738263811</c:v>
                </c:pt>
                <c:pt idx="1">
                  <c:v>45861.465099999994</c:v>
                </c:pt>
                <c:pt idx="2">
                  <c:v>65126.697325999994</c:v>
                </c:pt>
                <c:pt idx="3">
                  <c:v>75946.206208686868</c:v>
                </c:pt>
                <c:pt idx="4">
                  <c:v>83267.418310567999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ТА-3 төслөөс дэмжлэг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2016 он</c:v>
                </c:pt>
                <c:pt idx="1">
                  <c:v>2017 он </c:v>
                </c:pt>
                <c:pt idx="2">
                  <c:v>2018 он </c:v>
                </c:pt>
                <c:pt idx="3">
                  <c:v>2019 он </c:v>
                </c:pt>
                <c:pt idx="4">
                  <c:v>2020 он </c:v>
                </c:pt>
              </c:strCache>
            </c:strRef>
          </c:cat>
          <c:val>
            <c:numRef>
              <c:f>Sheet1!$C$2:$C$6</c:f>
              <c:numCache>
                <c:formatCode>_(* #,##0.0_);_(* \(#,##0.0\);_(* "-"??_);_(@_)</c:formatCode>
                <c:ptCount val="5"/>
                <c:pt idx="0" formatCode="General">
                  <c:v>0</c:v>
                </c:pt>
                <c:pt idx="1">
                  <c:v>7152.0000010000003</c:v>
                </c:pt>
                <c:pt idx="2">
                  <c:v>16083.359999999979</c:v>
                </c:pt>
                <c:pt idx="3">
                  <c:v>19943.599999999973</c:v>
                </c:pt>
                <c:pt idx="4">
                  <c:v>4534.68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93821184"/>
        <c:axId val="92864512"/>
      </c:barChart>
      <c:catAx>
        <c:axId val="938211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2864512"/>
        <c:crosses val="autoZero"/>
        <c:auto val="1"/>
        <c:lblAlgn val="ctr"/>
        <c:lblOffset val="100"/>
        <c:noMultiLvlLbl val="0"/>
      </c:catAx>
      <c:valAx>
        <c:axId val="92864512"/>
        <c:scaling>
          <c:orientation val="minMax"/>
          <c:min val="0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3821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4986876640464"/>
          <c:y val="3.8566195559493359E-2"/>
          <c:w val="0.67513949645183458"/>
          <c:h val="0.498485692918150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Санхүүжилт авсан дүн /сая төгрөг/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2013 он</c:v>
                </c:pt>
                <c:pt idx="1">
                  <c:v>2014 он</c:v>
                </c:pt>
                <c:pt idx="2">
                  <c:v>2015 он</c:v>
                </c:pt>
                <c:pt idx="3">
                  <c:v>2016 он</c:v>
                </c:pt>
              </c:strCache>
            </c:strRef>
          </c:cat>
          <c:val>
            <c:numRef>
              <c:f>Sheet1!$B$2:$B$5</c:f>
              <c:numCache>
                <c:formatCode>_(* #,##0.00_);_(* \(#,##0.00\);_(* "-"??_);_(@_)</c:formatCode>
                <c:ptCount val="4"/>
                <c:pt idx="0">
                  <c:v>187465.4</c:v>
                </c:pt>
                <c:pt idx="1">
                  <c:v>193385.90000000002</c:v>
                </c:pt>
                <c:pt idx="2">
                  <c:v>105984.90000000001</c:v>
                </c:pt>
                <c:pt idx="3">
                  <c:v>60899.5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30944"/>
        <c:axId val="14579008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хийгдсэн ажлын тоо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2013 он</c:v>
                </c:pt>
                <c:pt idx="1">
                  <c:v>2014 он</c:v>
                </c:pt>
                <c:pt idx="2">
                  <c:v>2015 он</c:v>
                </c:pt>
                <c:pt idx="3">
                  <c:v>2016 он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5256</c:v>
                </c:pt>
                <c:pt idx="1">
                  <c:v>5024</c:v>
                </c:pt>
                <c:pt idx="2">
                  <c:v>4011</c:v>
                </c:pt>
                <c:pt idx="3">
                  <c:v>2009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797888"/>
        <c:axId val="145792000"/>
      </c:lineChart>
      <c:catAx>
        <c:axId val="1457309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5790080"/>
        <c:crosses val="autoZero"/>
        <c:auto val="1"/>
        <c:lblAlgn val="ctr"/>
        <c:lblOffset val="100"/>
        <c:noMultiLvlLbl val="0"/>
      </c:catAx>
      <c:valAx>
        <c:axId val="145790080"/>
        <c:scaling>
          <c:orientation val="minMax"/>
          <c:max val="200000"/>
          <c:min val="6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mn-MN" dirty="0" smtClean="0"/>
                  <a:t>Сая төгрөг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6296296296296406E-3"/>
              <c:y val="0.15044657530331396"/>
            </c:manualLayout>
          </c:layout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45730944"/>
        <c:crosses val="autoZero"/>
        <c:crossBetween val="between"/>
      </c:valAx>
      <c:valAx>
        <c:axId val="145792000"/>
        <c:scaling>
          <c:orientation val="minMax"/>
          <c:max val="5500"/>
          <c:min val="2000"/>
        </c:scaling>
        <c:delete val="0"/>
        <c:axPos val="r"/>
        <c:numFmt formatCode="General" sourceLinked="1"/>
        <c:majorTickMark val="out"/>
        <c:minorTickMark val="none"/>
        <c:tickLblPos val="nextTo"/>
        <c:crossAx val="145797888"/>
        <c:crosses val="max"/>
        <c:crossBetween val="between"/>
      </c:valAx>
      <c:catAx>
        <c:axId val="145797888"/>
        <c:scaling>
          <c:orientation val="minMax"/>
        </c:scaling>
        <c:delete val="1"/>
        <c:axPos val="b"/>
        <c:majorTickMark val="out"/>
        <c:minorTickMark val="none"/>
        <c:tickLblPos val="nextTo"/>
        <c:crossAx val="14579200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6.9609814398200229E-2"/>
          <c:y val="0.7097701625772278"/>
          <c:w val="0.92576056899137549"/>
          <c:h val="0.103145509715096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 b="0" i="0" baseline="0" dirty="0">
                <a:effectLst/>
              </a:rPr>
              <a:t>Онооны бүтэц</a:t>
            </a:r>
            <a:r>
              <a:rPr lang="en-US" sz="1600" b="0" i="0" baseline="0" dirty="0">
                <a:effectLst/>
              </a:rPr>
              <a:t> - </a:t>
            </a:r>
            <a:r>
              <a:rPr lang="mn-MN" sz="1600" b="0" i="0" baseline="0" dirty="0">
                <a:effectLst/>
              </a:rPr>
              <a:t>Бүтэн оноо</a:t>
            </a:r>
            <a:endParaRPr lang="en-US" sz="1200" dirty="0">
              <a:effectLst/>
            </a:endParaRPr>
          </a:p>
        </c:rich>
      </c:tx>
      <c:layout>
        <c:manualLayout>
          <c:xMode val="edge"/>
          <c:yMode val="edge"/>
          <c:x val="0.11238859782085105"/>
          <c:y val="3.140533517021126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83371032939774"/>
          <c:y val="0.27264007315272482"/>
          <c:w val="0.39501127609603848"/>
          <c:h val="0.694335966747162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'Score Component _ Reference'!$B$1</c:f>
              <c:strCache>
                <c:ptCount val="1"/>
                <c:pt idx="0">
                  <c:v>Иргэдийн оролцоо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'Score Component _ Reference'!$A$2</c:f>
              <c:strCache>
                <c:ptCount val="1"/>
                <c:pt idx="0">
                  <c:v>Reference</c:v>
                </c:pt>
              </c:strCache>
            </c:strRef>
          </c:cat>
          <c:val>
            <c:numRef>
              <c:f>'Score Component _ Reference'!$B$2</c:f>
              <c:numCache>
                <c:formatCode>0.00</c:formatCode>
                <c:ptCount val="1"/>
                <c:pt idx="0">
                  <c:v>33</c:v>
                </c:pt>
              </c:numCache>
            </c:numRef>
          </c:val>
        </c:ser>
        <c:ser>
          <c:idx val="1"/>
          <c:order val="1"/>
          <c:tx>
            <c:strRef>
              <c:f>'Score Component _ Reference'!$C$1</c:f>
              <c:strCache>
                <c:ptCount val="1"/>
                <c:pt idx="0">
                  <c:v>Төлөвлөлт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'Score Component _ Reference'!$A$2</c:f>
              <c:strCache>
                <c:ptCount val="1"/>
                <c:pt idx="0">
                  <c:v>Reference</c:v>
                </c:pt>
              </c:strCache>
            </c:strRef>
          </c:cat>
          <c:val>
            <c:numRef>
              <c:f>'Score Component _ Reference'!$C$2</c:f>
              <c:numCache>
                <c:formatCode>0.00</c:formatCode>
                <c:ptCount val="1"/>
                <c:pt idx="0">
                  <c:v>71</c:v>
                </c:pt>
              </c:numCache>
            </c:numRef>
          </c:val>
        </c:ser>
        <c:ser>
          <c:idx val="2"/>
          <c:order val="2"/>
          <c:tx>
            <c:strRef>
              <c:f>'Score Component _ Reference'!$D$1</c:f>
              <c:strCache>
                <c:ptCount val="1"/>
                <c:pt idx="0">
                  <c:v>Ил тод байдал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'Score Component _ Reference'!$A$2</c:f>
              <c:strCache>
                <c:ptCount val="1"/>
                <c:pt idx="0">
                  <c:v>Reference</c:v>
                </c:pt>
              </c:strCache>
            </c:strRef>
          </c:cat>
          <c:val>
            <c:numRef>
              <c:f>'Score Component _ Reference'!$D$2</c:f>
              <c:numCache>
                <c:formatCode>0.00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3"/>
          <c:tx>
            <c:strRef>
              <c:f>'Score Component _ Reference'!$E$1</c:f>
              <c:strCache>
                <c:ptCount val="1"/>
                <c:pt idx="0">
                  <c:v>Гүйцэтгэл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'Score Component _ Reference'!$A$2</c:f>
              <c:strCache>
                <c:ptCount val="1"/>
                <c:pt idx="0">
                  <c:v>Reference</c:v>
                </c:pt>
              </c:strCache>
            </c:strRef>
          </c:cat>
          <c:val>
            <c:numRef>
              <c:f>'Score Component _ Reference'!$E$2</c:f>
              <c:numCache>
                <c:formatCode>0.00</c:formatCode>
                <c:ptCount val="1"/>
                <c:pt idx="0">
                  <c:v>58</c:v>
                </c:pt>
              </c:numCache>
            </c:numRef>
          </c:val>
        </c:ser>
        <c:ser>
          <c:idx val="4"/>
          <c:order val="4"/>
          <c:tx>
            <c:strRef>
              <c:f>'Score Component _ Reference'!$F$1</c:f>
              <c:strCache>
                <c:ptCount val="1"/>
                <c:pt idx="0">
                  <c:v>ХШҮ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'Score Component _ Reference'!$A$2</c:f>
              <c:strCache>
                <c:ptCount val="1"/>
                <c:pt idx="0">
                  <c:v>Reference</c:v>
                </c:pt>
              </c:strCache>
            </c:strRef>
          </c:cat>
          <c:val>
            <c:numRef>
              <c:f>'Score Component _ Reference'!$F$2</c:f>
              <c:numCache>
                <c:formatCode>0.00</c:formatCode>
                <c:ptCount val="1"/>
                <c:pt idx="0">
                  <c:v>38</c:v>
                </c:pt>
              </c:numCache>
            </c:numRef>
          </c:val>
        </c:ser>
        <c:ser>
          <c:idx val="5"/>
          <c:order val="5"/>
          <c:tx>
            <c:strRef>
              <c:f>'Score Component _ Reference'!$G$1</c:f>
              <c:strCache>
                <c:ptCount val="1"/>
                <c:pt idx="0">
                  <c:v>Өмчлөл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'Score Component _ Reference'!$A$2</c:f>
              <c:strCache>
                <c:ptCount val="1"/>
                <c:pt idx="0">
                  <c:v>Reference</c:v>
                </c:pt>
              </c:strCache>
            </c:strRef>
          </c:cat>
          <c:val>
            <c:numRef>
              <c:f>'Score Component _ Reference'!$G$2</c:f>
              <c:numCache>
                <c:formatCode>0.00</c:formatCode>
                <c:ptCount val="1"/>
                <c:pt idx="0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662336"/>
        <c:axId val="63664128"/>
      </c:barChart>
      <c:catAx>
        <c:axId val="6366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664128"/>
        <c:crosses val="autoZero"/>
        <c:auto val="1"/>
        <c:lblAlgn val="ctr"/>
        <c:lblOffset val="100"/>
        <c:noMultiLvlLbl val="0"/>
      </c:catAx>
      <c:valAx>
        <c:axId val="6366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6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817642910758963"/>
          <c:y val="0.26493683626005632"/>
          <c:w val="0.34816031320110802"/>
          <c:h val="0.62746492501540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visualization V2 Cryllic.xlsx]Score Component!PivotTable10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 dirty="0"/>
              <a:t>Онооны</a:t>
            </a:r>
            <a:r>
              <a:rPr lang="mn-MN" sz="1600" baseline="0" dirty="0"/>
              <a:t> бүтэц </a:t>
            </a:r>
            <a:r>
              <a:rPr lang="en-US" sz="1600" baseline="0" dirty="0"/>
              <a:t>(</a:t>
            </a:r>
            <a:r>
              <a:rPr lang="mn-MN" sz="1600" baseline="0" dirty="0"/>
              <a:t>аймгаар</a:t>
            </a:r>
            <a:r>
              <a:rPr lang="en-US" sz="1600" baseline="0" dirty="0"/>
              <a:t>)</a:t>
            </a:r>
            <a:endParaRPr lang="en-US" sz="1600" dirty="0"/>
          </a:p>
        </c:rich>
      </c:tx>
      <c:layout>
        <c:manualLayout>
          <c:xMode val="edge"/>
          <c:yMode val="edge"/>
          <c:x val="0.33689091571345003"/>
          <c:y val="1.6673081353915507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6619992216977639E-2"/>
          <c:y val="0.117851771930627"/>
          <c:w val="0.95328850235910012"/>
          <c:h val="0.725667858653407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'Score Component'!$B$2</c:f>
              <c:strCache>
                <c:ptCount val="1"/>
                <c:pt idx="0">
                  <c:v>Average of 1-Participation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'Score Component'!$A$3:$A$24</c:f>
              <c:strCache>
                <c:ptCount val="21"/>
                <c:pt idx="0">
                  <c:v>Завхан</c:v>
                </c:pt>
                <c:pt idx="1">
                  <c:v>Баян-Өлгий</c:v>
                </c:pt>
                <c:pt idx="2">
                  <c:v>Ховд</c:v>
                </c:pt>
                <c:pt idx="3">
                  <c:v>Увс</c:v>
                </c:pt>
                <c:pt idx="4">
                  <c:v>Хөвсгөл</c:v>
                </c:pt>
                <c:pt idx="5">
                  <c:v>Архангай</c:v>
                </c:pt>
                <c:pt idx="6">
                  <c:v>Өвөрхангай</c:v>
                </c:pt>
                <c:pt idx="7">
                  <c:v>Булган</c:v>
                </c:pt>
                <c:pt idx="8">
                  <c:v>Говь-Алтай</c:v>
                </c:pt>
                <c:pt idx="9">
                  <c:v>Төв</c:v>
                </c:pt>
                <c:pt idx="10">
                  <c:v>Баянхонгор</c:v>
                </c:pt>
                <c:pt idx="11">
                  <c:v>Орхон</c:v>
                </c:pt>
                <c:pt idx="12">
                  <c:v>Дорноговь</c:v>
                </c:pt>
                <c:pt idx="13">
                  <c:v>Дундговь</c:v>
                </c:pt>
                <c:pt idx="14">
                  <c:v>Говьсүмбэр</c:v>
                </c:pt>
                <c:pt idx="15">
                  <c:v>Өмнөговь</c:v>
                </c:pt>
                <c:pt idx="16">
                  <c:v>Хэнтий</c:v>
                </c:pt>
                <c:pt idx="17">
                  <c:v>Сэлэнгэ</c:v>
                </c:pt>
                <c:pt idx="18">
                  <c:v>Дорнод</c:v>
                </c:pt>
                <c:pt idx="19">
                  <c:v>Сүхбаатар</c:v>
                </c:pt>
                <c:pt idx="20">
                  <c:v>Дархан-Уул</c:v>
                </c:pt>
              </c:strCache>
            </c:strRef>
          </c:cat>
          <c:val>
            <c:numRef>
              <c:f>'Score Component'!$B$3:$B$24</c:f>
              <c:numCache>
                <c:formatCode>0.00</c:formatCode>
                <c:ptCount val="21"/>
                <c:pt idx="0">
                  <c:v>0.26388888888889001</c:v>
                </c:pt>
                <c:pt idx="1">
                  <c:v>1.0897435897435901</c:v>
                </c:pt>
                <c:pt idx="2">
                  <c:v>0.98529411764705888</c:v>
                </c:pt>
                <c:pt idx="3">
                  <c:v>0.54210526315789564</c:v>
                </c:pt>
                <c:pt idx="4">
                  <c:v>4.6531135531135455</c:v>
                </c:pt>
                <c:pt idx="5">
                  <c:v>1.6863157894736864</c:v>
                </c:pt>
                <c:pt idx="6">
                  <c:v>2.2210526315789467</c:v>
                </c:pt>
                <c:pt idx="7">
                  <c:v>2.9737499999999977</c:v>
                </c:pt>
                <c:pt idx="8">
                  <c:v>4.5794444444444524</c:v>
                </c:pt>
                <c:pt idx="9">
                  <c:v>1.4655555555555557</c:v>
                </c:pt>
                <c:pt idx="10">
                  <c:v>1.45</c:v>
                </c:pt>
                <c:pt idx="11">
                  <c:v>0</c:v>
                </c:pt>
                <c:pt idx="12">
                  <c:v>10.587857142857143</c:v>
                </c:pt>
                <c:pt idx="13">
                  <c:v>2.65</c:v>
                </c:pt>
                <c:pt idx="14">
                  <c:v>5.0533333333333426</c:v>
                </c:pt>
                <c:pt idx="15">
                  <c:v>5.6833333333333425</c:v>
                </c:pt>
                <c:pt idx="16">
                  <c:v>5.5111111111111111</c:v>
                </c:pt>
                <c:pt idx="17">
                  <c:v>3.2482352941176482</c:v>
                </c:pt>
                <c:pt idx="18">
                  <c:v>3.3571428571428572</c:v>
                </c:pt>
                <c:pt idx="19">
                  <c:v>0</c:v>
                </c:pt>
                <c:pt idx="20">
                  <c:v>4.1249999999999876</c:v>
                </c:pt>
              </c:numCache>
            </c:numRef>
          </c:val>
        </c:ser>
        <c:ser>
          <c:idx val="1"/>
          <c:order val="1"/>
          <c:tx>
            <c:strRef>
              <c:f>'Score Component'!$C$2</c:f>
              <c:strCache>
                <c:ptCount val="1"/>
                <c:pt idx="0">
                  <c:v>Average of 2-Planning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'Score Component'!$A$3:$A$24</c:f>
              <c:strCache>
                <c:ptCount val="21"/>
                <c:pt idx="0">
                  <c:v>Завхан</c:v>
                </c:pt>
                <c:pt idx="1">
                  <c:v>Баян-Өлгий</c:v>
                </c:pt>
                <c:pt idx="2">
                  <c:v>Ховд</c:v>
                </c:pt>
                <c:pt idx="3">
                  <c:v>Увс</c:v>
                </c:pt>
                <c:pt idx="4">
                  <c:v>Хөвсгөл</c:v>
                </c:pt>
                <c:pt idx="5">
                  <c:v>Архангай</c:v>
                </c:pt>
                <c:pt idx="6">
                  <c:v>Өвөрхангай</c:v>
                </c:pt>
                <c:pt idx="7">
                  <c:v>Булган</c:v>
                </c:pt>
                <c:pt idx="8">
                  <c:v>Говь-Алтай</c:v>
                </c:pt>
                <c:pt idx="9">
                  <c:v>Төв</c:v>
                </c:pt>
                <c:pt idx="10">
                  <c:v>Баянхонгор</c:v>
                </c:pt>
                <c:pt idx="11">
                  <c:v>Орхон</c:v>
                </c:pt>
                <c:pt idx="12">
                  <c:v>Дорноговь</c:v>
                </c:pt>
                <c:pt idx="13">
                  <c:v>Дундговь</c:v>
                </c:pt>
                <c:pt idx="14">
                  <c:v>Говьсүмбэр</c:v>
                </c:pt>
                <c:pt idx="15">
                  <c:v>Өмнөговь</c:v>
                </c:pt>
                <c:pt idx="16">
                  <c:v>Хэнтий</c:v>
                </c:pt>
                <c:pt idx="17">
                  <c:v>Сэлэнгэ</c:v>
                </c:pt>
                <c:pt idx="18">
                  <c:v>Дорнод</c:v>
                </c:pt>
                <c:pt idx="19">
                  <c:v>Сүхбаатар</c:v>
                </c:pt>
                <c:pt idx="20">
                  <c:v>Дархан-Уул</c:v>
                </c:pt>
              </c:strCache>
            </c:strRef>
          </c:cat>
          <c:val>
            <c:numRef>
              <c:f>'Score Component'!$C$3:$C$24</c:f>
              <c:numCache>
                <c:formatCode>0.00</c:formatCode>
                <c:ptCount val="21"/>
                <c:pt idx="0">
                  <c:v>28.753654280904282</c:v>
                </c:pt>
                <c:pt idx="1">
                  <c:v>32.273417488494395</c:v>
                </c:pt>
                <c:pt idx="2">
                  <c:v>31.415257918552037</c:v>
                </c:pt>
                <c:pt idx="3">
                  <c:v>32.763533449007163</c:v>
                </c:pt>
                <c:pt idx="4">
                  <c:v>31.050481960210892</c:v>
                </c:pt>
                <c:pt idx="5">
                  <c:v>40.269490392648287</c:v>
                </c:pt>
                <c:pt idx="6">
                  <c:v>37.136923076923082</c:v>
                </c:pt>
                <c:pt idx="7">
                  <c:v>40.786156134574362</c:v>
                </c:pt>
                <c:pt idx="8">
                  <c:v>35.454629629629522</c:v>
                </c:pt>
                <c:pt idx="9">
                  <c:v>26.443086419753087</c:v>
                </c:pt>
                <c:pt idx="10">
                  <c:v>35.656000000000006</c:v>
                </c:pt>
                <c:pt idx="11">
                  <c:v>31.324999999999999</c:v>
                </c:pt>
                <c:pt idx="12">
                  <c:v>44.538571428571515</c:v>
                </c:pt>
                <c:pt idx="13">
                  <c:v>40.200666666666521</c:v>
                </c:pt>
                <c:pt idx="14">
                  <c:v>47.913333333333334</c:v>
                </c:pt>
                <c:pt idx="15">
                  <c:v>41.37</c:v>
                </c:pt>
                <c:pt idx="16">
                  <c:v>38.894444444444339</c:v>
                </c:pt>
                <c:pt idx="17">
                  <c:v>37.735882352941182</c:v>
                </c:pt>
                <c:pt idx="18">
                  <c:v>28.215714285714252</c:v>
                </c:pt>
                <c:pt idx="19">
                  <c:v>29.619230769230803</c:v>
                </c:pt>
                <c:pt idx="20">
                  <c:v>33.839999999999996</c:v>
                </c:pt>
              </c:numCache>
            </c:numRef>
          </c:val>
        </c:ser>
        <c:ser>
          <c:idx val="2"/>
          <c:order val="2"/>
          <c:tx>
            <c:strRef>
              <c:f>'Score Component'!$D$2</c:f>
              <c:strCache>
                <c:ptCount val="1"/>
                <c:pt idx="0">
                  <c:v>Average of 3-Disclosure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'Score Component'!$A$3:$A$24</c:f>
              <c:strCache>
                <c:ptCount val="21"/>
                <c:pt idx="0">
                  <c:v>Завхан</c:v>
                </c:pt>
                <c:pt idx="1">
                  <c:v>Баян-Өлгий</c:v>
                </c:pt>
                <c:pt idx="2">
                  <c:v>Ховд</c:v>
                </c:pt>
                <c:pt idx="3">
                  <c:v>Увс</c:v>
                </c:pt>
                <c:pt idx="4">
                  <c:v>Хөвсгөл</c:v>
                </c:pt>
                <c:pt idx="5">
                  <c:v>Архангай</c:v>
                </c:pt>
                <c:pt idx="6">
                  <c:v>Өвөрхангай</c:v>
                </c:pt>
                <c:pt idx="7">
                  <c:v>Булган</c:v>
                </c:pt>
                <c:pt idx="8">
                  <c:v>Говь-Алтай</c:v>
                </c:pt>
                <c:pt idx="9">
                  <c:v>Төв</c:v>
                </c:pt>
                <c:pt idx="10">
                  <c:v>Баянхонгор</c:v>
                </c:pt>
                <c:pt idx="11">
                  <c:v>Орхон</c:v>
                </c:pt>
                <c:pt idx="12">
                  <c:v>Дорноговь</c:v>
                </c:pt>
                <c:pt idx="13">
                  <c:v>Дундговь</c:v>
                </c:pt>
                <c:pt idx="14">
                  <c:v>Говьсүмбэр</c:v>
                </c:pt>
                <c:pt idx="15">
                  <c:v>Өмнөговь</c:v>
                </c:pt>
                <c:pt idx="16">
                  <c:v>Хэнтий</c:v>
                </c:pt>
                <c:pt idx="17">
                  <c:v>Сэлэнгэ</c:v>
                </c:pt>
                <c:pt idx="18">
                  <c:v>Дорнод</c:v>
                </c:pt>
                <c:pt idx="19">
                  <c:v>Сүхбаатар</c:v>
                </c:pt>
                <c:pt idx="20">
                  <c:v>Дархан-Уул</c:v>
                </c:pt>
              </c:strCache>
            </c:strRef>
          </c:cat>
          <c:val>
            <c:numRef>
              <c:f>'Score Component'!$D$3:$D$24</c:f>
              <c:numCache>
                <c:formatCode>0.00</c:formatCode>
                <c:ptCount val="21"/>
                <c:pt idx="0">
                  <c:v>5.5416666666666714</c:v>
                </c:pt>
                <c:pt idx="1">
                  <c:v>3.3076923076923115</c:v>
                </c:pt>
                <c:pt idx="2">
                  <c:v>5.1764705882352864</c:v>
                </c:pt>
                <c:pt idx="3">
                  <c:v>4.8947368421052442</c:v>
                </c:pt>
                <c:pt idx="4">
                  <c:v>4.4347826086956506</c:v>
                </c:pt>
                <c:pt idx="5">
                  <c:v>3.2105263157894752</c:v>
                </c:pt>
                <c:pt idx="6">
                  <c:v>5.2105263157894735</c:v>
                </c:pt>
                <c:pt idx="7">
                  <c:v>6.375</c:v>
                </c:pt>
                <c:pt idx="8">
                  <c:v>4.3333333333333428</c:v>
                </c:pt>
                <c:pt idx="9">
                  <c:v>3.8148148148148127</c:v>
                </c:pt>
                <c:pt idx="10">
                  <c:v>3.55</c:v>
                </c:pt>
                <c:pt idx="11">
                  <c:v>3</c:v>
                </c:pt>
                <c:pt idx="12">
                  <c:v>5.2142857142857064</c:v>
                </c:pt>
                <c:pt idx="13">
                  <c:v>3.8666666666666667</c:v>
                </c:pt>
                <c:pt idx="14">
                  <c:v>4.666666666666667</c:v>
                </c:pt>
                <c:pt idx="15">
                  <c:v>7.2</c:v>
                </c:pt>
                <c:pt idx="16">
                  <c:v>3.5555555555555554</c:v>
                </c:pt>
                <c:pt idx="17">
                  <c:v>3.7058823529411802</c:v>
                </c:pt>
                <c:pt idx="18">
                  <c:v>4.857142857142847</c:v>
                </c:pt>
                <c:pt idx="19">
                  <c:v>3.0769230769230771</c:v>
                </c:pt>
                <c:pt idx="20">
                  <c:v>5.5</c:v>
                </c:pt>
              </c:numCache>
            </c:numRef>
          </c:val>
        </c:ser>
        <c:ser>
          <c:idx val="3"/>
          <c:order val="3"/>
          <c:tx>
            <c:strRef>
              <c:f>'Score Component'!$E$2</c:f>
              <c:strCache>
                <c:ptCount val="1"/>
                <c:pt idx="0">
                  <c:v>Average of 4-Execution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'Score Component'!$A$3:$A$24</c:f>
              <c:strCache>
                <c:ptCount val="21"/>
                <c:pt idx="0">
                  <c:v>Завхан</c:v>
                </c:pt>
                <c:pt idx="1">
                  <c:v>Баян-Өлгий</c:v>
                </c:pt>
                <c:pt idx="2">
                  <c:v>Ховд</c:v>
                </c:pt>
                <c:pt idx="3">
                  <c:v>Увс</c:v>
                </c:pt>
                <c:pt idx="4">
                  <c:v>Хөвсгөл</c:v>
                </c:pt>
                <c:pt idx="5">
                  <c:v>Архангай</c:v>
                </c:pt>
                <c:pt idx="6">
                  <c:v>Өвөрхангай</c:v>
                </c:pt>
                <c:pt idx="7">
                  <c:v>Булган</c:v>
                </c:pt>
                <c:pt idx="8">
                  <c:v>Говь-Алтай</c:v>
                </c:pt>
                <c:pt idx="9">
                  <c:v>Төв</c:v>
                </c:pt>
                <c:pt idx="10">
                  <c:v>Баянхонгор</c:v>
                </c:pt>
                <c:pt idx="11">
                  <c:v>Орхон</c:v>
                </c:pt>
                <c:pt idx="12">
                  <c:v>Дорноговь</c:v>
                </c:pt>
                <c:pt idx="13">
                  <c:v>Дундговь</c:v>
                </c:pt>
                <c:pt idx="14">
                  <c:v>Говьсүмбэр</c:v>
                </c:pt>
                <c:pt idx="15">
                  <c:v>Өмнөговь</c:v>
                </c:pt>
                <c:pt idx="16">
                  <c:v>Хэнтий</c:v>
                </c:pt>
                <c:pt idx="17">
                  <c:v>Сэлэнгэ</c:v>
                </c:pt>
                <c:pt idx="18">
                  <c:v>Дорнод</c:v>
                </c:pt>
                <c:pt idx="19">
                  <c:v>Сүхбаатар</c:v>
                </c:pt>
                <c:pt idx="20">
                  <c:v>Дархан-Уул</c:v>
                </c:pt>
              </c:strCache>
            </c:strRef>
          </c:cat>
          <c:val>
            <c:numRef>
              <c:f>'Score Component'!$E$3:$E$24</c:f>
              <c:numCache>
                <c:formatCode>0.00</c:formatCode>
                <c:ptCount val="21"/>
                <c:pt idx="0">
                  <c:v>13.012731481481483</c:v>
                </c:pt>
                <c:pt idx="1">
                  <c:v>13.743589743589746</c:v>
                </c:pt>
                <c:pt idx="2">
                  <c:v>9.7675816993464064</c:v>
                </c:pt>
                <c:pt idx="3">
                  <c:v>17.545283663704719</c:v>
                </c:pt>
                <c:pt idx="4">
                  <c:v>16.02799736495389</c:v>
                </c:pt>
                <c:pt idx="5">
                  <c:v>25.63335839598999</c:v>
                </c:pt>
                <c:pt idx="6">
                  <c:v>28.033157894736842</c:v>
                </c:pt>
                <c:pt idx="7">
                  <c:v>15.695069930069955</c:v>
                </c:pt>
                <c:pt idx="8">
                  <c:v>14.208888888888888</c:v>
                </c:pt>
                <c:pt idx="9">
                  <c:v>15.575925925925924</c:v>
                </c:pt>
                <c:pt idx="10">
                  <c:v>18.486359307359258</c:v>
                </c:pt>
                <c:pt idx="11">
                  <c:v>27.53666666666669</c:v>
                </c:pt>
                <c:pt idx="12">
                  <c:v>37.547142857142845</c:v>
                </c:pt>
                <c:pt idx="13">
                  <c:v>26.472666666666669</c:v>
                </c:pt>
                <c:pt idx="14">
                  <c:v>26.72</c:v>
                </c:pt>
                <c:pt idx="15">
                  <c:v>30.366666666666667</c:v>
                </c:pt>
                <c:pt idx="16">
                  <c:v>24.672777777777746</c:v>
                </c:pt>
                <c:pt idx="17">
                  <c:v>34.255294117646969</c:v>
                </c:pt>
                <c:pt idx="18">
                  <c:v>22.842857142857145</c:v>
                </c:pt>
                <c:pt idx="19">
                  <c:v>17.904615384615383</c:v>
                </c:pt>
                <c:pt idx="20">
                  <c:v>21.412499999999962</c:v>
                </c:pt>
              </c:numCache>
            </c:numRef>
          </c:val>
        </c:ser>
        <c:ser>
          <c:idx val="4"/>
          <c:order val="4"/>
          <c:tx>
            <c:strRef>
              <c:f>'Score Component'!$F$2</c:f>
              <c:strCache>
                <c:ptCount val="1"/>
                <c:pt idx="0">
                  <c:v>Average of 5-M&amp;E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'Score Component'!$A$3:$A$24</c:f>
              <c:strCache>
                <c:ptCount val="21"/>
                <c:pt idx="0">
                  <c:v>Завхан</c:v>
                </c:pt>
                <c:pt idx="1">
                  <c:v>Баян-Өлгий</c:v>
                </c:pt>
                <c:pt idx="2">
                  <c:v>Ховд</c:v>
                </c:pt>
                <c:pt idx="3">
                  <c:v>Увс</c:v>
                </c:pt>
                <c:pt idx="4">
                  <c:v>Хөвсгөл</c:v>
                </c:pt>
                <c:pt idx="5">
                  <c:v>Архангай</c:v>
                </c:pt>
                <c:pt idx="6">
                  <c:v>Өвөрхангай</c:v>
                </c:pt>
                <c:pt idx="7">
                  <c:v>Булган</c:v>
                </c:pt>
                <c:pt idx="8">
                  <c:v>Говь-Алтай</c:v>
                </c:pt>
                <c:pt idx="9">
                  <c:v>Төв</c:v>
                </c:pt>
                <c:pt idx="10">
                  <c:v>Баянхонгор</c:v>
                </c:pt>
                <c:pt idx="11">
                  <c:v>Орхон</c:v>
                </c:pt>
                <c:pt idx="12">
                  <c:v>Дорноговь</c:v>
                </c:pt>
                <c:pt idx="13">
                  <c:v>Дундговь</c:v>
                </c:pt>
                <c:pt idx="14">
                  <c:v>Говьсүмбэр</c:v>
                </c:pt>
                <c:pt idx="15">
                  <c:v>Өмнөговь</c:v>
                </c:pt>
                <c:pt idx="16">
                  <c:v>Хэнтий</c:v>
                </c:pt>
                <c:pt idx="17">
                  <c:v>Сэлэнгэ</c:v>
                </c:pt>
                <c:pt idx="18">
                  <c:v>Дорнод</c:v>
                </c:pt>
                <c:pt idx="19">
                  <c:v>Сүхбаатар</c:v>
                </c:pt>
                <c:pt idx="20">
                  <c:v>Дархан-Уул</c:v>
                </c:pt>
              </c:strCache>
            </c:strRef>
          </c:cat>
          <c:val>
            <c:numRef>
              <c:f>'Score Component'!$F$3:$F$24</c:f>
              <c:numCache>
                <c:formatCode>0.00</c:formatCode>
                <c:ptCount val="21"/>
                <c:pt idx="0">
                  <c:v>4.0840277777777745</c:v>
                </c:pt>
                <c:pt idx="1">
                  <c:v>3.7184615384615411</c:v>
                </c:pt>
                <c:pt idx="2">
                  <c:v>3.42</c:v>
                </c:pt>
                <c:pt idx="3">
                  <c:v>7.3233333333333404</c:v>
                </c:pt>
                <c:pt idx="4">
                  <c:v>9.6751345755693912</c:v>
                </c:pt>
                <c:pt idx="5">
                  <c:v>0.78947368421052633</c:v>
                </c:pt>
                <c:pt idx="6">
                  <c:v>5.5436842105263073</c:v>
                </c:pt>
                <c:pt idx="7">
                  <c:v>6.8669368131868014</c:v>
                </c:pt>
                <c:pt idx="8">
                  <c:v>10.805308641975309</c:v>
                </c:pt>
                <c:pt idx="9">
                  <c:v>1.9133333333333331</c:v>
                </c:pt>
                <c:pt idx="10">
                  <c:v>5.8954999999999975</c:v>
                </c:pt>
                <c:pt idx="11">
                  <c:v>5.34</c:v>
                </c:pt>
                <c:pt idx="12">
                  <c:v>10.020714285714289</c:v>
                </c:pt>
                <c:pt idx="13">
                  <c:v>5.0093333333333439</c:v>
                </c:pt>
                <c:pt idx="14">
                  <c:v>1.1100000000000001</c:v>
                </c:pt>
                <c:pt idx="15">
                  <c:v>7.9</c:v>
                </c:pt>
                <c:pt idx="16">
                  <c:v>6.4877777777777776</c:v>
                </c:pt>
                <c:pt idx="17">
                  <c:v>10.581764705882351</c:v>
                </c:pt>
                <c:pt idx="18">
                  <c:v>5.0714285714285712</c:v>
                </c:pt>
                <c:pt idx="19">
                  <c:v>3.2476923076923159</c:v>
                </c:pt>
                <c:pt idx="20">
                  <c:v>2.5</c:v>
                </c:pt>
              </c:numCache>
            </c:numRef>
          </c:val>
        </c:ser>
        <c:ser>
          <c:idx val="5"/>
          <c:order val="5"/>
          <c:tx>
            <c:strRef>
              <c:f>'Score Component'!$G$2</c:f>
              <c:strCache>
                <c:ptCount val="1"/>
                <c:pt idx="0">
                  <c:v>Average of 6-Ownership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'Score Component'!$A$3:$A$24</c:f>
              <c:strCache>
                <c:ptCount val="21"/>
                <c:pt idx="0">
                  <c:v>Завхан</c:v>
                </c:pt>
                <c:pt idx="1">
                  <c:v>Баян-Өлгий</c:v>
                </c:pt>
                <c:pt idx="2">
                  <c:v>Ховд</c:v>
                </c:pt>
                <c:pt idx="3">
                  <c:v>Увс</c:v>
                </c:pt>
                <c:pt idx="4">
                  <c:v>Хөвсгөл</c:v>
                </c:pt>
                <c:pt idx="5">
                  <c:v>Архангай</c:v>
                </c:pt>
                <c:pt idx="6">
                  <c:v>Өвөрхангай</c:v>
                </c:pt>
                <c:pt idx="7">
                  <c:v>Булган</c:v>
                </c:pt>
                <c:pt idx="8">
                  <c:v>Говь-Алтай</c:v>
                </c:pt>
                <c:pt idx="9">
                  <c:v>Төв</c:v>
                </c:pt>
                <c:pt idx="10">
                  <c:v>Баянхонгор</c:v>
                </c:pt>
                <c:pt idx="11">
                  <c:v>Орхон</c:v>
                </c:pt>
                <c:pt idx="12">
                  <c:v>Дорноговь</c:v>
                </c:pt>
                <c:pt idx="13">
                  <c:v>Дундговь</c:v>
                </c:pt>
                <c:pt idx="14">
                  <c:v>Говьсүмбэр</c:v>
                </c:pt>
                <c:pt idx="15">
                  <c:v>Өмнөговь</c:v>
                </c:pt>
                <c:pt idx="16">
                  <c:v>Хэнтий</c:v>
                </c:pt>
                <c:pt idx="17">
                  <c:v>Сэлэнгэ</c:v>
                </c:pt>
                <c:pt idx="18">
                  <c:v>Дорнод</c:v>
                </c:pt>
                <c:pt idx="19">
                  <c:v>Сүхбаатар</c:v>
                </c:pt>
                <c:pt idx="20">
                  <c:v>Дархан-Уул</c:v>
                </c:pt>
              </c:strCache>
            </c:strRef>
          </c:cat>
          <c:val>
            <c:numRef>
              <c:f>'Score Component'!$G$3:$G$24</c:f>
              <c:numCache>
                <c:formatCode>0.00</c:formatCode>
                <c:ptCount val="21"/>
                <c:pt idx="0">
                  <c:v>4.4568783068783073</c:v>
                </c:pt>
                <c:pt idx="1">
                  <c:v>6.2494172494172409</c:v>
                </c:pt>
                <c:pt idx="2">
                  <c:v>7.4681419234360416</c:v>
                </c:pt>
                <c:pt idx="3">
                  <c:v>9.5891979949874706</c:v>
                </c:pt>
                <c:pt idx="4">
                  <c:v>6.6424637681159355</c:v>
                </c:pt>
                <c:pt idx="5">
                  <c:v>10.493508771929823</c:v>
                </c:pt>
                <c:pt idx="6">
                  <c:v>11.487368421052611</c:v>
                </c:pt>
                <c:pt idx="7">
                  <c:v>10.129166666666666</c:v>
                </c:pt>
                <c:pt idx="8">
                  <c:v>12.79777777777776</c:v>
                </c:pt>
                <c:pt idx="9">
                  <c:v>9.5354732510288063</c:v>
                </c:pt>
                <c:pt idx="10">
                  <c:v>6.6164999999999985</c:v>
                </c:pt>
                <c:pt idx="11">
                  <c:v>12</c:v>
                </c:pt>
                <c:pt idx="12">
                  <c:v>16.38928571428573</c:v>
                </c:pt>
                <c:pt idx="13">
                  <c:v>14.074000000000002</c:v>
                </c:pt>
                <c:pt idx="14">
                  <c:v>16.836666666666691</c:v>
                </c:pt>
                <c:pt idx="15">
                  <c:v>14.645333333333332</c:v>
                </c:pt>
                <c:pt idx="16">
                  <c:v>10.268333333333333</c:v>
                </c:pt>
                <c:pt idx="17">
                  <c:v>11.897647058823548</c:v>
                </c:pt>
                <c:pt idx="18">
                  <c:v>11.159285714285724</c:v>
                </c:pt>
                <c:pt idx="19">
                  <c:v>3.1623076923076971</c:v>
                </c:pt>
                <c:pt idx="20">
                  <c:v>4.0049999999999955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3764736"/>
        <c:axId val="62472192"/>
      </c:barChart>
      <c:catAx>
        <c:axId val="6376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72192"/>
        <c:crosses val="autoZero"/>
        <c:auto val="1"/>
        <c:lblAlgn val="ctr"/>
        <c:lblOffset val="100"/>
        <c:noMultiLvlLbl val="0"/>
      </c:catAx>
      <c:valAx>
        <c:axId val="62472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376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visualization V2 Cryllic.xlsx]Individual Performance T-Score!PivotTable2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/>
              <a:t>Нийт онооны гүйцэтгэл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'Individual Performance T-Score'!$A$3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'Individual Performance T-Score'!$A$4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'Individual Performance T-Score'!$A$4</c:f>
              <c:numCache>
                <c:formatCode>0%</c:formatCode>
                <c:ptCount val="1"/>
                <c:pt idx="0">
                  <c:v>0.31740010246081313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603712"/>
        <c:axId val="69605248"/>
      </c:barChart>
      <c:catAx>
        <c:axId val="69603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9605248"/>
        <c:crosses val="autoZero"/>
        <c:auto val="0"/>
        <c:lblAlgn val="ctr"/>
        <c:lblOffset val="100"/>
        <c:noMultiLvlLbl val="0"/>
      </c:catAx>
      <c:valAx>
        <c:axId val="69605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0371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for visualization V2 Cryllic.xlsx]Individual Performance G-Score!PivotTable2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 baseline="0" dirty="0"/>
              <a:t>Үнэлгээний шалгуур үзүүлэлтийн бүлгээрх гүйцэтгэл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8792376037120349E-2"/>
          <c:y val="0.19212760592851733"/>
          <c:w val="0.75214915770284974"/>
          <c:h val="0.76886531276447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'Individual Performance G-Score'!$A$3</c:f>
              <c:strCache>
                <c:ptCount val="1"/>
                <c:pt idx="0">
                  <c:v>Иргэдийн оролцоо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'Individual Performance G-Score'!$A$4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'Individual Performance G-Score'!$A$4</c:f>
              <c:numCache>
                <c:formatCode>0%</c:formatCode>
                <c:ptCount val="1"/>
                <c:pt idx="0">
                  <c:v>8.5739358284813202E-2</c:v>
                </c:pt>
              </c:numCache>
            </c:numRef>
          </c:val>
        </c:ser>
        <c:ser>
          <c:idx val="1"/>
          <c:order val="1"/>
          <c:tx>
            <c:strRef>
              <c:f>'Individual Performance G-Score'!$B$3</c:f>
              <c:strCache>
                <c:ptCount val="1"/>
                <c:pt idx="0">
                  <c:v>Төлөвлөлт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'Individual Performance G-Score'!$A$4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'Individual Performance G-Score'!$B$4</c:f>
              <c:numCache>
                <c:formatCode>0%</c:formatCode>
                <c:ptCount val="1"/>
                <c:pt idx="0">
                  <c:v>0.48994736474883532</c:v>
                </c:pt>
              </c:numCache>
            </c:numRef>
          </c:val>
        </c:ser>
        <c:ser>
          <c:idx val="2"/>
          <c:order val="2"/>
          <c:tx>
            <c:strRef>
              <c:f>'Individual Performance G-Score'!$C$3</c:f>
              <c:strCache>
                <c:ptCount val="1"/>
                <c:pt idx="0">
                  <c:v>Ил тод байдал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'Individual Performance G-Score'!$A$4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'Individual Performance G-Score'!$C$4</c:f>
              <c:numCache>
                <c:formatCode>0%</c:formatCode>
                <c:ptCount val="1"/>
                <c:pt idx="0">
                  <c:v>0.17354312354312448</c:v>
                </c:pt>
              </c:numCache>
            </c:numRef>
          </c:val>
        </c:ser>
        <c:ser>
          <c:idx val="3"/>
          <c:order val="3"/>
          <c:tx>
            <c:strRef>
              <c:f>'Individual Performance G-Score'!$D$3</c:f>
              <c:strCache>
                <c:ptCount val="1"/>
                <c:pt idx="0">
                  <c:v>Гүйцэтгэл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'Individual Performance G-Score'!$A$4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'Individual Performance G-Score'!$D$4</c:f>
              <c:numCache>
                <c:formatCode>0%</c:formatCode>
                <c:ptCount val="1"/>
                <c:pt idx="0">
                  <c:v>0.35809774754445656</c:v>
                </c:pt>
              </c:numCache>
            </c:numRef>
          </c:val>
        </c:ser>
        <c:ser>
          <c:idx val="4"/>
          <c:order val="4"/>
          <c:tx>
            <c:strRef>
              <c:f>'Individual Performance G-Score'!$E$3</c:f>
              <c:strCache>
                <c:ptCount val="1"/>
                <c:pt idx="0">
                  <c:v>ХШҮ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'Individual Performance G-Score'!$A$4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'Individual Performance G-Score'!$E$4</c:f>
              <c:numCache>
                <c:formatCode>0%</c:formatCode>
                <c:ptCount val="1"/>
                <c:pt idx="0">
                  <c:v>0.1537691100322682</c:v>
                </c:pt>
              </c:numCache>
            </c:numRef>
          </c:val>
        </c:ser>
        <c:ser>
          <c:idx val="5"/>
          <c:order val="5"/>
          <c:tx>
            <c:strRef>
              <c:f>'Individual Performance G-Score'!$F$3</c:f>
              <c:strCache>
                <c:ptCount val="1"/>
                <c:pt idx="0">
                  <c:v>Өмчлөл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'Individual Performance G-Score'!$A$4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'Individual Performance G-Score'!$F$4</c:f>
              <c:numCache>
                <c:formatCode>0%</c:formatCode>
                <c:ptCount val="1"/>
                <c:pt idx="0">
                  <c:v>0.4596231538222878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3367552"/>
        <c:axId val="73369088"/>
      </c:barChart>
      <c:catAx>
        <c:axId val="73367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369088"/>
        <c:crosses val="autoZero"/>
        <c:auto val="0"/>
        <c:lblAlgn val="ctr"/>
        <c:lblOffset val="100"/>
        <c:noMultiLvlLbl val="0"/>
      </c:catAx>
      <c:valAx>
        <c:axId val="733690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67552"/>
        <c:crossesAt val="1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529371835542265"/>
          <c:y val="0.25563822649292783"/>
          <c:w val="0.17415867644059363"/>
          <c:h val="0.55053427415695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Sheet6!$A$8:$A$9</c:f>
              <c:strCache>
                <c:ptCount val="2"/>
                <c:pt idx="0">
                  <c:v>Улсын дундаж</c:v>
                </c:pt>
                <c:pt idx="1">
                  <c:v>Булган аймгийн дундаж</c:v>
                </c:pt>
              </c:strCache>
            </c:strRef>
          </c:cat>
          <c:val>
            <c:numRef>
              <c:f>Sheet6!$B$8:$B$9</c:f>
              <c:numCache>
                <c:formatCode>0%</c:formatCode>
                <c:ptCount val="2"/>
                <c:pt idx="0">
                  <c:v>0.32000000000000017</c:v>
                </c:pt>
                <c:pt idx="1">
                  <c:v>0.3353282572651734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567168"/>
        <c:axId val="62568704"/>
      </c:barChart>
      <c:catAx>
        <c:axId val="62567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8704"/>
        <c:crosses val="autoZero"/>
        <c:auto val="1"/>
        <c:lblAlgn val="ctr"/>
        <c:lblOffset val="100"/>
        <c:noMultiLvlLbl val="0"/>
      </c:catAx>
      <c:valAx>
        <c:axId val="6256870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6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0"/>
          <c:tx>
            <c:strRef>
              <c:f>Sheet1!$B$8</c:f>
              <c:strCache>
                <c:ptCount val="1"/>
                <c:pt idx="0">
                  <c:v>Булган аймгийн дундаж</c:v>
                </c:pt>
              </c:strCache>
              <c:extLst xmlns:c15="http://schemas.microsoft.com/office/drawing/2012/chart"/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Sheet1!$C$3:$H$3</c:f>
              <c:strCache>
                <c:ptCount val="6"/>
                <c:pt idx="0">
                  <c:v>Иргэдийн оролцоо</c:v>
                </c:pt>
                <c:pt idx="1">
                  <c:v>Төсвийн төлөвлөлт</c:v>
                </c:pt>
                <c:pt idx="2">
                  <c:v>Ил тод байдал</c:v>
                </c:pt>
                <c:pt idx="3">
                  <c:v>Төсвийн гүйцэтгэл</c:v>
                </c:pt>
                <c:pt idx="4">
                  <c:v>ХШҮ</c:v>
                </c:pt>
                <c:pt idx="5">
                  <c:v>Өмчлөл, ашиглалт</c:v>
                </c:pt>
              </c:strCache>
              <c:extLst xmlns:c15="http://schemas.microsoft.com/office/drawing/2012/chart"/>
            </c:strRef>
          </c:cat>
          <c:val>
            <c:numRef>
              <c:f>Sheet1!$C$8:$H$8</c:f>
              <c:numCache>
                <c:formatCode>0%</c:formatCode>
                <c:ptCount val="6"/>
                <c:pt idx="0">
                  <c:v>9.0113636363636326E-2</c:v>
                </c:pt>
                <c:pt idx="1">
                  <c:v>0.57445290330386301</c:v>
                </c:pt>
                <c:pt idx="2">
                  <c:v>0.24519230769230807</c:v>
                </c:pt>
                <c:pt idx="3">
                  <c:v>0.27060465396672301</c:v>
                </c:pt>
                <c:pt idx="4">
                  <c:v>0.18070886350491608</c:v>
                </c:pt>
                <c:pt idx="5">
                  <c:v>0.48234126984127024</c:v>
                </c:pt>
              </c:numCache>
              <c:extLst xmlns:c15="http://schemas.microsoft.com/office/drawing/2012/chart"/>
            </c:numRef>
          </c:val>
        </c:ser>
        <c:ser>
          <c:idx val="0"/>
          <c:order val="1"/>
          <c:tx>
            <c:strRef>
              <c:f>Sheet1!$B$4</c:f>
              <c:strCache>
                <c:ptCount val="1"/>
                <c:pt idx="0">
                  <c:v>Улсын дундаж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Sheet1!$C$3:$H$3</c:f>
              <c:strCache>
                <c:ptCount val="6"/>
                <c:pt idx="0">
                  <c:v>Иргэдийн оролцоо</c:v>
                </c:pt>
                <c:pt idx="1">
                  <c:v>Төсвийн төлөвлөлт</c:v>
                </c:pt>
                <c:pt idx="2">
                  <c:v>Ил тод байдал</c:v>
                </c:pt>
                <c:pt idx="3">
                  <c:v>Төсвийн гүйцэтгэл</c:v>
                </c:pt>
                <c:pt idx="4">
                  <c:v>ХШҮ</c:v>
                </c:pt>
                <c:pt idx="5">
                  <c:v>Өмчлөл, ашиглалт</c:v>
                </c:pt>
              </c:strCache>
            </c:strRef>
          </c:cat>
          <c:val>
            <c:numRef>
              <c:f>Sheet1!$C$4:$H$4</c:f>
              <c:numCache>
                <c:formatCode>0%</c:formatCode>
                <c:ptCount val="6"/>
                <c:pt idx="0">
                  <c:v>8.5739358284812994E-2</c:v>
                </c:pt>
                <c:pt idx="1">
                  <c:v>0.48994736474883516</c:v>
                </c:pt>
                <c:pt idx="2">
                  <c:v>0.17354312354312412</c:v>
                </c:pt>
                <c:pt idx="3">
                  <c:v>0.35809774754445617</c:v>
                </c:pt>
                <c:pt idx="4">
                  <c:v>0.1537691100322682</c:v>
                </c:pt>
                <c:pt idx="5">
                  <c:v>0.45962315382228802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3507200"/>
        <c:axId val="7350873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Sheet1!$B$5</c15:sqref>
                        </c15:formulaRef>
                      </c:ext>
                    </c:extLst>
                    <c:strCache>
                      <c:ptCount val="1"/>
                      <c:pt idx="0">
                        <c:v>Архангай аймгийн дундаж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Sheet1!$C$5:$H$5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5.11004784688995E-2</c:v>
                      </c:pt>
                      <c:pt idx="1">
                        <c:v>0.56717592102321501</c:v>
                      </c:pt>
                      <c:pt idx="2">
                        <c:v>0.123481781376518</c:v>
                      </c:pt>
                      <c:pt idx="3">
                        <c:v>0.44195445510327502</c:v>
                      </c:pt>
                      <c:pt idx="4">
                        <c:v>2.0775623268698099E-2</c:v>
                      </c:pt>
                      <c:pt idx="5">
                        <c:v>0.49969089390142002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</c15:sqref>
                        </c15:formulaRef>
                      </c:ext>
                    </c:extLst>
                    <c:strCache>
                      <c:ptCount val="1"/>
                      <c:pt idx="0">
                        <c:v>Баян-Өлгий аймгийн дундаж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Sheet1!$C$6:$H$6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3.3022533022533003E-2</c:v>
                      </c:pt>
                      <c:pt idx="1">
                        <c:v>0.45455517589428701</c:v>
                      </c:pt>
                      <c:pt idx="2">
                        <c:v>0.127218934911243</c:v>
                      </c:pt>
                      <c:pt idx="3">
                        <c:v>0.23695844385499601</c:v>
                      </c:pt>
                      <c:pt idx="4">
                        <c:v>9.7854251012145704E-2</c:v>
                      </c:pt>
                      <c:pt idx="5">
                        <c:v>0.29759129759129799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</c15:sqref>
                        </c15:formulaRef>
                      </c:ext>
                    </c:extLst>
                    <c:strCache>
                      <c:ptCount val="1"/>
                      <c:pt idx="0">
                        <c:v>Баянхонгор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Sheet1!$C$7:$H$7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4.3939393939393903E-2</c:v>
                      </c:pt>
                      <c:pt idx="1">
                        <c:v>0.50219718309859196</c:v>
                      </c:pt>
                      <c:pt idx="2">
                        <c:v>0.136538461538462</c:v>
                      </c:pt>
                      <c:pt idx="3">
                        <c:v>0.31873033288550501</c:v>
                      </c:pt>
                      <c:pt idx="4">
                        <c:v>0.155144736842105</c:v>
                      </c:pt>
                      <c:pt idx="5">
                        <c:v>0.315071428571429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Sheet1!$B$9</c15:sqref>
                        </c15:formulaRef>
                      </c:ext>
                    </c:extLst>
                    <c:strCache>
                      <c:ptCount val="1"/>
                      <c:pt idx="0">
                        <c:v>Дархан-Уул аймгийн удндаж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Sheet1!$C$9:$H$9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0.125</c:v>
                      </c:pt>
                      <c:pt idx="1">
                        <c:v>0.476619718309859</c:v>
                      </c:pt>
                      <c:pt idx="2">
                        <c:v>0.21153846153846201</c:v>
                      </c:pt>
                      <c:pt idx="3">
                        <c:v>0.36918103448275902</c:v>
                      </c:pt>
                      <c:pt idx="4">
                        <c:v>6.5789473684210495E-2</c:v>
                      </c:pt>
                      <c:pt idx="5">
                        <c:v>0.190714285714286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Sheet1!$B$10</c15:sqref>
                        </c15:formulaRef>
                      </c:ext>
                    </c:extLst>
                    <c:strCache>
                      <c:ptCount val="1"/>
                      <c:pt idx="0">
                        <c:v>Дорнод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Sheet1!$C$10:$H$10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0.10173160173160201</c:v>
                      </c:pt>
                      <c:pt idx="1">
                        <c:v>0.39740442655935598</c:v>
                      </c:pt>
                      <c:pt idx="2">
                        <c:v>0.18681318681318701</c:v>
                      </c:pt>
                      <c:pt idx="3">
                        <c:v>0.39384236453201998</c:v>
                      </c:pt>
                      <c:pt idx="4">
                        <c:v>0.133458646616541</c:v>
                      </c:pt>
                      <c:pt idx="5">
                        <c:v>0.53139455782312905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Sheet1!$B$11</c15:sqref>
                        </c15:formulaRef>
                      </c:ext>
                    </c:extLst>
                    <c:strCache>
                      <c:ptCount val="1"/>
                      <c:pt idx="0">
                        <c:v>Дорноговь аймгийн дундаж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Sheet1!$C$11:$H$11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0.32084415584415599</c:v>
                      </c:pt>
                      <c:pt idx="1">
                        <c:v>0.62730382293762599</c:v>
                      </c:pt>
                      <c:pt idx="2">
                        <c:v>0.200549450549451</c:v>
                      </c:pt>
                      <c:pt idx="3">
                        <c:v>0.64736453201970401</c:v>
                      </c:pt>
                      <c:pt idx="4">
                        <c:v>0.26370300751879699</c:v>
                      </c:pt>
                      <c:pt idx="5">
                        <c:v>0.78044217687074802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Sheet1!$B$12</c15:sqref>
                        </c15:formulaRef>
                      </c:ext>
                    </c:extLst>
                    <c:strCache>
                      <c:ptCount val="1"/>
                      <c:pt idx="0">
                        <c:v>Дундговь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Sheet1!$C$12:$H$12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8.0303030303030307E-2</c:v>
                      </c:pt>
                      <c:pt idx="1">
                        <c:v>0.56620657276995301</c:v>
                      </c:pt>
                      <c:pt idx="2">
                        <c:v>0.14871794871794899</c:v>
                      </c:pt>
                      <c:pt idx="3">
                        <c:v>0.45642528735632198</c:v>
                      </c:pt>
                      <c:pt idx="4">
                        <c:v>0.13182456140350901</c:v>
                      </c:pt>
                      <c:pt idx="5">
                        <c:v>0.670190476190476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Sheet1!$B$13</c15:sqref>
                        </c15:formulaRef>
                      </c:ext>
                    </c:extLst>
                    <c:strCache>
                      <c:ptCount val="1"/>
                      <c:pt idx="0">
                        <c:v>Говь-Алтай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Sheet1!$C$13:$H$13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0.26336700336700303</c:v>
                      </c:pt>
                      <c:pt idx="1">
                        <c:v>0.63251204394120697</c:v>
                      </c:pt>
                      <c:pt idx="2">
                        <c:v>0.30769230769230799</c:v>
                      </c:pt>
                      <c:pt idx="3">
                        <c:v>0.51464452958705798</c:v>
                      </c:pt>
                      <c:pt idx="4">
                        <c:v>0.34342917478882401</c:v>
                      </c:pt>
                      <c:pt idx="5">
                        <c:v>0.84190476190476204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Sheet1!$B$14</c15:sqref>
                        </c15:formulaRef>
                      </c:ext>
                    </c:extLst>
                    <c:strCache>
                      <c:ptCount val="1"/>
                      <c:pt idx="0">
                        <c:v>Говьсүмбэр аймгийн дундаж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Sheet1!$C$14:$H$14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0.15313131313131301</c:v>
                      </c:pt>
                      <c:pt idx="1">
                        <c:v>0.67483568075117395</c:v>
                      </c:pt>
                      <c:pt idx="2">
                        <c:v>0.17948717948717899</c:v>
                      </c:pt>
                      <c:pt idx="3">
                        <c:v>0.460689655172414</c:v>
                      </c:pt>
                      <c:pt idx="4">
                        <c:v>2.9210526315789499E-2</c:v>
                      </c:pt>
                      <c:pt idx="5">
                        <c:v>0.80174603174603198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</c15:sqref>
                        </c15:formulaRef>
                      </c:ext>
                    </c:extLst>
                    <c:strCache>
                      <c:ptCount val="1"/>
                      <c:pt idx="0">
                        <c:v>Хэнтий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Sheet1!$C$15:$H$15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0.16700336700336699</c:v>
                      </c:pt>
                      <c:pt idx="1">
                        <c:v>0.55172143974960897</c:v>
                      </c:pt>
                      <c:pt idx="2">
                        <c:v>0.13675213675213699</c:v>
                      </c:pt>
                      <c:pt idx="3">
                        <c:v>0.42539272030651298</c:v>
                      </c:pt>
                      <c:pt idx="4">
                        <c:v>0.17073099415204701</c:v>
                      </c:pt>
                      <c:pt idx="5">
                        <c:v>0.488968253968254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Sheet1!$B$16</c15:sqref>
                        </c15:formulaRef>
                      </c:ext>
                    </c:extLst>
                    <c:strCache>
                      <c:ptCount val="1"/>
                      <c:pt idx="0">
                        <c:v>Ховд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Sheet1!$C$16:$H$16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2.98573975044563E-2</c:v>
                      </c:pt>
                      <c:pt idx="1">
                        <c:v>0.44246842138805698</c:v>
                      </c:pt>
                      <c:pt idx="2">
                        <c:v>0.19909502262443399</c:v>
                      </c:pt>
                      <c:pt idx="3">
                        <c:v>0.15826459319359901</c:v>
                      </c:pt>
                      <c:pt idx="4">
                        <c:v>0.09</c:v>
                      </c:pt>
                      <c:pt idx="5">
                        <c:v>0.35562580587790699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Sheet1!$B$17</c15:sqref>
                        </c15:formulaRef>
                      </c:ext>
                    </c:extLst>
                    <c:strCache>
                      <c:ptCount val="1"/>
                      <c:pt idx="0">
                        <c:v>Хөвсгөл аймгийн дундаж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Sheet1!$C$17:$H$17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0.141003441003441</c:v>
                      </c:pt>
                      <c:pt idx="1">
                        <c:v>0.43733073183395599</c:v>
                      </c:pt>
                      <c:pt idx="2">
                        <c:v>0.17056856187291</c:v>
                      </c:pt>
                      <c:pt idx="3">
                        <c:v>0.27634478215437702</c:v>
                      </c:pt>
                      <c:pt idx="4">
                        <c:v>0.25460880462024599</c:v>
                      </c:pt>
                      <c:pt idx="5">
                        <c:v>0.31630779848171098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Sheet1!$B$18</c15:sqref>
                        </c15:formulaRef>
                      </c:ext>
                    </c:extLst>
                    <c:strCache>
                      <c:ptCount val="1"/>
                      <c:pt idx="0">
                        <c:v>Орхон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Sheet1!$C$18:$H$18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7.5757575757575801E-2</c:v>
                      </c:pt>
                      <c:pt idx="1">
                        <c:v>0.58908450704225401</c:v>
                      </c:pt>
                      <c:pt idx="2">
                        <c:v>0.230769230769231</c:v>
                      </c:pt>
                      <c:pt idx="3">
                        <c:v>0.79433908045976998</c:v>
                      </c:pt>
                      <c:pt idx="4">
                        <c:v>0.140526315789474</c:v>
                      </c:pt>
                      <c:pt idx="5">
                        <c:v>0.57142857142857095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Sheet1!$B$19</c15:sqref>
                        </c15:formulaRef>
                      </c:ext>
                    </c:extLst>
                    <c:strCache>
                      <c:ptCount val="1"/>
                      <c:pt idx="0">
                        <c:v>Сэлэнгэ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Sheet1!$C$19:$H$19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9.8431372549019597E-2</c:v>
                      </c:pt>
                      <c:pt idx="1">
                        <c:v>0.52320629660314799</c:v>
                      </c:pt>
                      <c:pt idx="2">
                        <c:v>0.14253393665158401</c:v>
                      </c:pt>
                      <c:pt idx="3">
                        <c:v>0.56390466531440198</c:v>
                      </c:pt>
                      <c:pt idx="4">
                        <c:v>0.27846749226006201</c:v>
                      </c:pt>
                      <c:pt idx="5">
                        <c:v>0.56655462184873895</c:v>
                      </c:pt>
                    </c:numCache>
                  </c:numRef>
                </c:val>
              </c15:ser>
            </c15:filteredBarSeries>
            <c15:filteredBar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Sheet1!$B$20</c15:sqref>
                        </c15:formulaRef>
                      </c:ext>
                    </c:extLst>
                    <c:strCache>
                      <c:ptCount val="1"/>
                      <c:pt idx="0">
                        <c:v>Сүхбаатар аймгийн дундаж</c:v>
                      </c:pt>
                    </c:strCache>
                  </c:strRef>
                </c:tx>
                <c:spPr>
                  <a:solidFill>
                    <a:schemeClr val="accent3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Sheet1!$C$20:$H$20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</c:v>
                      </c:pt>
                      <c:pt idx="1">
                        <c:v>0.41717226435536298</c:v>
                      </c:pt>
                      <c:pt idx="2">
                        <c:v>0.118343195266272</c:v>
                      </c:pt>
                      <c:pt idx="3">
                        <c:v>0.30870026525198901</c:v>
                      </c:pt>
                      <c:pt idx="4">
                        <c:v>8.54655870445344E-2</c:v>
                      </c:pt>
                      <c:pt idx="5">
                        <c:v>0.150586080586081</c:v>
                      </c:pt>
                    </c:numCache>
                  </c:numRef>
                </c:val>
              </c15:ser>
            </c15:filteredBarSeries>
            <c15:filteredBar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Sheet1!$B$21</c15:sqref>
                        </c15:formulaRef>
                      </c:ext>
                    </c:extLst>
                    <c:strCache>
                      <c:ptCount val="1"/>
                      <c:pt idx="0">
                        <c:v>Төв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Sheet1!$C$21:$H$21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4.4410774410774401E-2</c:v>
                      </c:pt>
                      <c:pt idx="1">
                        <c:v>0.37243783689793097</c:v>
                      </c:pt>
                      <c:pt idx="2">
                        <c:v>0.14672364672364699</c:v>
                      </c:pt>
                      <c:pt idx="3">
                        <c:v>0.26855044699872299</c:v>
                      </c:pt>
                      <c:pt idx="4">
                        <c:v>5.0350877192982403E-2</c:v>
                      </c:pt>
                      <c:pt idx="5">
                        <c:v>0.45407015481089602</c:v>
                      </c:pt>
                    </c:numCache>
                  </c:numRef>
                </c:val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Sheet1!$B$22</c15:sqref>
                        </c15:formulaRef>
                      </c:ext>
                    </c:extLst>
                    <c:strCache>
                      <c:ptCount val="1"/>
                      <c:pt idx="0">
                        <c:v>Өмнөговь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Sheet1!$C$22:$H$22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0.172222222222222</c:v>
                      </c:pt>
                      <c:pt idx="1">
                        <c:v>0.59018779342723005</c:v>
                      </c:pt>
                      <c:pt idx="2">
                        <c:v>0.27692307692307699</c:v>
                      </c:pt>
                      <c:pt idx="3">
                        <c:v>0.523563218390805</c:v>
                      </c:pt>
                      <c:pt idx="4">
                        <c:v>0.20789473684210499</c:v>
                      </c:pt>
                      <c:pt idx="5">
                        <c:v>0.69739682539682502</c:v>
                      </c:pt>
                    </c:numCache>
                  </c:numRef>
                </c:val>
              </c15:ser>
            </c15:filteredBarSeries>
            <c15:filteredBar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</c15:sqref>
                        </c15:formulaRef>
                      </c:ext>
                    </c:extLst>
                    <c:strCache>
                      <c:ptCount val="1"/>
                      <c:pt idx="0">
                        <c:v>Увс аймгийн дундаж</c:v>
                      </c:pt>
                    </c:strCache>
                  </c:strRef>
                </c:tx>
                <c:spPr>
                  <a:solidFill>
                    <a:schemeClr val="accent3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Sheet1!$C$23:$H$23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1.6427432216905902E-2</c:v>
                      </c:pt>
                      <c:pt idx="1">
                        <c:v>0.46145821759165001</c:v>
                      </c:pt>
                      <c:pt idx="2">
                        <c:v>0.188259109311741</c:v>
                      </c:pt>
                      <c:pt idx="3">
                        <c:v>0.30250489075352999</c:v>
                      </c:pt>
                      <c:pt idx="4">
                        <c:v>0.19271929824561401</c:v>
                      </c:pt>
                      <c:pt idx="5">
                        <c:v>0.45662847595178402</c:v>
                      </c:pt>
                    </c:numCache>
                  </c:numRef>
                </c:val>
              </c15:ser>
            </c15:filteredBarSeries>
            <c15:filteredBar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</c15:sqref>
                        </c15:formulaRef>
                      </c:ext>
                    </c:extLst>
                    <c:strCache>
                      <c:ptCount val="1"/>
                      <c:pt idx="0">
                        <c:v>Өвөрхангай аймгийн дундаж</c:v>
                      </c:pt>
                    </c:strCache>
                  </c:strRef>
                </c:tx>
                <c:spPr>
                  <a:solidFill>
                    <a:schemeClr val="accent5">
                      <a:lumMod val="70000"/>
                      <a:lumOff val="3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Sheet1!$C$24:$H$24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6.7304625199362006E-2</c:v>
                      </c:pt>
                      <c:pt idx="1">
                        <c:v>0.52305525460455005</c:v>
                      </c:pt>
                      <c:pt idx="2">
                        <c:v>0.20040485829959501</c:v>
                      </c:pt>
                      <c:pt idx="3">
                        <c:v>0.48333030852994502</c:v>
                      </c:pt>
                      <c:pt idx="4">
                        <c:v>0.14588642659279799</c:v>
                      </c:pt>
                      <c:pt idx="5">
                        <c:v>0.54701754385964896</c:v>
                      </c:pt>
                    </c:numCache>
                  </c:numRef>
                </c:val>
              </c15:ser>
            </c15:filteredBarSeries>
            <c15:filteredBar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Sheet1!$B$25</c15:sqref>
                        </c15:formulaRef>
                      </c:ext>
                    </c:extLst>
                    <c:strCache>
                      <c:ptCount val="1"/>
                      <c:pt idx="0">
                        <c:v>Завхан аймгийн дундаж</c:v>
                      </c:pt>
                    </c:strCache>
                  </c:strRef>
                </c:tx>
                <c:spPr>
                  <a:solidFill>
                    <a:schemeClr val="accent1">
                      <a:lumMod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Sheet1!$C$3:$H$3</c15:sqref>
                        </c15:formulaRef>
                      </c:ext>
                    </c:extLst>
                    <c:strCache>
                      <c:ptCount val="6"/>
                      <c:pt idx="0">
                        <c:v>Иргэдийн оролцоо</c:v>
                      </c:pt>
                      <c:pt idx="1">
                        <c:v>Төсвийн төлөвлөлт</c:v>
                      </c:pt>
                      <c:pt idx="2">
                        <c:v>Ил тод байдал</c:v>
                      </c:pt>
                      <c:pt idx="3">
                        <c:v>Төсвийн гүйцэтгэл</c:v>
                      </c:pt>
                      <c:pt idx="4">
                        <c:v>ХШҮ</c:v>
                      </c:pt>
                      <c:pt idx="5">
                        <c:v>Өмчлөл, ашиглалт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Sheet1!$C$25:$H$25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7.9966329966329897E-3</c:v>
                      </c:pt>
                      <c:pt idx="1">
                        <c:v>0.403103111937619</c:v>
                      </c:pt>
                      <c:pt idx="2">
                        <c:v>0.20512820512820501</c:v>
                      </c:pt>
                      <c:pt idx="3">
                        <c:v>0.224357439335888</c:v>
                      </c:pt>
                      <c:pt idx="4">
                        <c:v>0.107474415204678</c:v>
                      </c:pt>
                      <c:pt idx="5">
                        <c:v>0.206941295036533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7350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3508736"/>
        <c:crosses val="autoZero"/>
        <c:auto val="1"/>
        <c:lblAlgn val="ctr"/>
        <c:lblOffset val="100"/>
        <c:noMultiLvlLbl val="0"/>
      </c:catAx>
      <c:valAx>
        <c:axId val="735087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350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8036A-05B0-49A2-B331-52C5C0270424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3C9559-A898-4806-A227-EAA6C6DB61FB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06.01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9AA1115-8985-43A8-A5DF-B4D2D4BDE23E}" type="parTrans" cxnId="{FF170378-CF7F-40F9-AA68-E8AE3F1AD4F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64EA463-DE59-4F60-BA18-448DFCADCFE9}" type="sibTrans" cxnId="{FF170378-CF7F-40F9-AA68-E8AE3F1AD4F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B1933E4-37E6-4E36-9EE6-FEDBA6028F83}">
      <dgm:prSet phldrT="[Text]" custT="1"/>
      <dgm:spPr/>
      <dgm:t>
        <a:bodyPr/>
        <a:lstStyle/>
        <a:p>
          <a:r>
            <a:rPr lang="mn-MN" sz="16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Төсвийн хүрээний мэдэгдэл батлагдана</a:t>
          </a:r>
          <a:endParaRPr lang="en-US" sz="1600" b="1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gm:t>
    </dgm:pt>
    <dgm:pt modelId="{A13B2112-867A-42E7-9623-1FEF5683D4F7}" type="parTrans" cxnId="{C01FBA85-B3AD-40B0-97AC-987D045571D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67C5A25-8D43-439C-9541-1F6F99697690}" type="sibTrans" cxnId="{C01FBA85-B3AD-40B0-97AC-987D045571D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487BDF2-4D32-4E90-9DAF-C58D9162BE53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07.01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8F830A2-8047-4D47-91C4-21A3F81EE920}" type="parTrans" cxnId="{B00CF49C-FF00-4DC6-97CC-9C9730869CE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F329A77-4B68-4CB0-8E44-DC7D59A7797A}" type="sibTrans" cxnId="{B00CF49C-FF00-4DC6-97CC-9C9730869CE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9010E01-E1D6-4553-B996-515381E81661}">
      <dgm:prSet phldrT="[Text]" custT="1"/>
      <dgm:spPr/>
      <dgm:t>
        <a:bodyPr/>
        <a:lstStyle/>
        <a:p>
          <a:r>
            <a:rPr lang="mn-MN" sz="16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Зарлагын хязгаар батлагдана</a:t>
          </a:r>
          <a:endParaRPr lang="en-US" sz="1600" b="1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gm:t>
    </dgm:pt>
    <dgm:pt modelId="{D6D50559-5003-4449-8AEA-951BC5B133B7}" type="parTrans" cxnId="{D7337D8F-72C9-4B68-A1A8-5DDE8B4B0A8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2101D80-45FA-4B05-8EDA-F2B1E6A59082}" type="sibTrans" cxnId="{D7337D8F-72C9-4B68-A1A8-5DDE8B4B0A8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9AA9E9B-64F3-436B-8F32-D2331D223A0B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07.05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4D29575-2B9D-4AB7-8442-5DBAAED663FD}" type="parTrans" cxnId="{29B08E03-C5C4-43E1-913C-283924EB7AB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FB322E6-1B95-47CB-971F-774D0F0142CB}" type="sibTrans" cxnId="{29B08E03-C5C4-43E1-913C-283924EB7AB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223EC7A-D631-4156-8361-8DCE2467603A}">
      <dgm:prSet phldrT="[Text]" custT="1"/>
      <dgm:spPr/>
      <dgm:t>
        <a:bodyPr/>
        <a:lstStyle/>
        <a:p>
          <a:r>
            <a:rPr lang="mn-MN" sz="1400" b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Төсвийн удирдамж</a:t>
          </a:r>
          <a:endParaRPr lang="en-US" sz="1400" b="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gm:t>
    </dgm:pt>
    <dgm:pt modelId="{5910D812-26EC-4EEC-9FBA-DD454A958886}" type="parTrans" cxnId="{0E736121-02DD-4A1D-A16F-23BB5EC312D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580A6F3-A7FD-4B2A-A203-0E4B74D35C7D}" type="sibTrans" cxnId="{0E736121-02DD-4A1D-A16F-23BB5EC312D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40E1F42-E4A8-46EF-B8EB-6D19C7A9434C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07.15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3D75D4E4-914E-49E1-B847-78924FFDE3D4}" type="parTrans" cxnId="{55D2D820-E1F9-44D0-83E6-7F6CB59D736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17D2907-1884-4691-8557-E801E73F770A}" type="sibTrans" cxnId="{55D2D820-E1F9-44D0-83E6-7F6CB59D736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C2DF58E-947B-48E1-A6F2-DA295B754941}">
      <dgm:prSet phldrT="[Text]" custT="1"/>
      <dgm:spPr/>
      <dgm:t>
        <a:bodyPr/>
        <a:lstStyle/>
        <a:p>
          <a:r>
            <a:rPr lang="mn-MN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Сум, дүүрэгт шилжүүлгийн дүн хүргүүлнэ.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122091D2-4AA0-4A2E-9904-ED3BBE2235A4}" type="parTrans" cxnId="{81F5C3C4-8EC9-4EB3-B577-E0903DD280F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C7D8205-4688-4B0E-AFE8-4C679A31164F}" type="sibTrans" cxnId="{81F5C3C4-8EC9-4EB3-B577-E0903DD280F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BE63E93-FE9B-4C38-9884-E6BF72FC018D}">
      <dgm:prSet phldrT="[Text]" custT="1"/>
      <dgm:spPr/>
      <dgm:t>
        <a:bodyPr/>
        <a:lstStyle/>
        <a:p>
          <a:r>
            <a:rPr lang="mn-MN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Аймаг, нийслэлд шилжүүлгийн дүн хүргүүлнэ.</a:t>
          </a:r>
          <a:endParaRPr lang="en-US" sz="1400" b="1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gm:t>
    </dgm:pt>
    <dgm:pt modelId="{4779271F-1ABB-4D92-8300-2D2DA8230C45}" type="parTrans" cxnId="{2FCBD00B-1307-45D0-A04D-25D9A48E609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00E4D7A-86A5-4D16-802E-EF4E7439A2F2}" type="sibTrans" cxnId="{2FCBD00B-1307-45D0-A04D-25D9A48E6096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373B067-D4D3-45ED-88E7-58FE224663AD}">
      <dgm:prSet phldrT="[Text]" custT="1"/>
      <dgm:spPr/>
      <dgm:t>
        <a:bodyPr/>
        <a:lstStyle/>
        <a:p>
          <a:r>
            <a:rPr lang="mn-MN" sz="1400" b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Санхүүгийн дэмжлэг</a:t>
          </a:r>
          <a:endParaRPr lang="en-US" sz="1400" b="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gm:t>
    </dgm:pt>
    <dgm:pt modelId="{403D1D80-B4A9-46A2-930A-349C395E3C8C}" type="parTrans" cxnId="{41D3A567-E5C0-4724-A17E-7238EF8FC76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40EFB83-E421-4F27-806C-1D2CB53E52F8}" type="sibTrans" cxnId="{41D3A567-E5C0-4724-A17E-7238EF8FC76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9206AD3-A67E-4E84-92B1-260888D0DBB1}">
      <dgm:prSet phldrT="[Text]" custT="1"/>
      <dgm:spPr/>
      <dgm:t>
        <a:bodyPr/>
        <a:lstStyle/>
        <a:p>
          <a:r>
            <a:rPr lang="mn-MN" sz="1400" b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Орлогын шилжүүлэг</a:t>
          </a:r>
          <a:endParaRPr lang="en-US" sz="1400" b="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gm:t>
    </dgm:pt>
    <dgm:pt modelId="{3E1FFF75-5681-463B-A92C-7FD7F54317B0}" type="parTrans" cxnId="{742558F2-AB9C-4E64-B3F8-46494FEA88B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0C19C1E-CCC1-4718-B4B6-9DF6F6AD25A3}" type="sibTrans" cxnId="{742558F2-AB9C-4E64-B3F8-46494FEA88B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CC40141-5EEF-4A0E-A2E0-9BF5F6C893B4}">
      <dgm:prSet custT="1"/>
      <dgm:spPr/>
      <dgm:t>
        <a:bodyPr/>
        <a:lstStyle/>
        <a:p>
          <a:r>
            <a:rPr lang="mn-MN" sz="1400" b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Төсвийн удирдамж</a:t>
          </a:r>
          <a:endParaRPr lang="en-US" sz="1400" b="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gm:t>
    </dgm:pt>
    <dgm:pt modelId="{E6718382-68FE-44AB-9B4C-708574FB5765}" type="parTrans" cxnId="{A1F0C824-2814-4474-9FB3-5ECD5216A28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ABEEEC7-67F6-4161-8656-354E0840524A}" type="sibTrans" cxnId="{A1F0C824-2814-4474-9FB3-5ECD5216A28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8CD9643-7A82-44DC-8841-8C41C1001CDD}">
      <dgm:prSet custT="1"/>
      <dgm:spPr/>
      <dgm:t>
        <a:bodyPr/>
        <a:lstStyle/>
        <a:p>
          <a:r>
            <a:rPr lang="mn-MN" sz="1400" b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Санхүүгийн дэмжлэг</a:t>
          </a:r>
          <a:endParaRPr lang="en-US" sz="1400" b="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gm:t>
    </dgm:pt>
    <dgm:pt modelId="{DEF3CA3A-F04B-46A5-A9CC-15F1FBD3A941}" type="parTrans" cxnId="{FF0585B6-6F99-48A5-8EF4-89754F3B29F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1874B78-2A99-4B21-A44F-27407B4C8F6C}" type="sibTrans" cxnId="{FF0585B6-6F99-48A5-8EF4-89754F3B29F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F753BFE-154E-4BEE-A89D-A493BC1426A9}">
      <dgm:prSet custT="1"/>
      <dgm:spPr/>
      <dgm:t>
        <a:bodyPr/>
        <a:lstStyle/>
        <a:p>
          <a:r>
            <a:rPr lang="mn-MN" sz="1400" b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Орлогын шилжүүлэг</a:t>
          </a:r>
          <a:endParaRPr lang="en-US" sz="1400" b="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gm:t>
    </dgm:pt>
    <dgm:pt modelId="{58D156B4-C3B3-4757-A487-720E370AD0EC}" type="parTrans" cxnId="{9FA7AC31-A0BB-4A35-9160-62659BF33B0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9140914-570D-4120-A4FC-109A2FC471B5}" type="sibTrans" cxnId="{9FA7AC31-A0BB-4A35-9160-62659BF33B0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5BFA3FF-F62E-40E7-B279-CE0C611EB510}" type="pres">
      <dgm:prSet presAssocID="{25F8036A-05B0-49A2-B331-52C5C02704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F41690F-22A8-4BE6-8D9B-BFB73F542FA2}" type="pres">
      <dgm:prSet presAssocID="{773C9559-A898-4806-A227-EAA6C6DB61FB}" presName="composite" presStyleCnt="0"/>
      <dgm:spPr/>
    </dgm:pt>
    <dgm:pt modelId="{C955B46C-7F2D-4D03-BB19-38AAA0932143}" type="pres">
      <dgm:prSet presAssocID="{773C9559-A898-4806-A227-EAA6C6DB61FB}" presName="bentUpArrow1" presStyleLbl="alignImgPlace1" presStyleIdx="0" presStyleCnt="3"/>
      <dgm:spPr/>
    </dgm:pt>
    <dgm:pt modelId="{7D8BC247-40CF-4FB6-A80B-75265D1462D9}" type="pres">
      <dgm:prSet presAssocID="{773C9559-A898-4806-A227-EAA6C6DB61F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CF2ED-9312-4402-83F8-5B7A2AC469D2}" type="pres">
      <dgm:prSet presAssocID="{773C9559-A898-4806-A227-EAA6C6DB61FB}" presName="ChildText" presStyleLbl="revTx" presStyleIdx="0" presStyleCnt="4" custScaleX="224068" custScaleY="101859" custLinFactNeighborX="65619" custLinFactNeighborY="5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50332-815F-4B07-9822-4AE632D05F98}" type="pres">
      <dgm:prSet presAssocID="{964EA463-DE59-4F60-BA18-448DFCADCFE9}" presName="sibTrans" presStyleCnt="0"/>
      <dgm:spPr/>
    </dgm:pt>
    <dgm:pt modelId="{E55EA2AE-251E-4163-80FF-228F3565467E}" type="pres">
      <dgm:prSet presAssocID="{4487BDF2-4D32-4E90-9DAF-C58D9162BE53}" presName="composite" presStyleCnt="0"/>
      <dgm:spPr/>
    </dgm:pt>
    <dgm:pt modelId="{B370320B-FAAC-4930-9C3F-EAEE6756F640}" type="pres">
      <dgm:prSet presAssocID="{4487BDF2-4D32-4E90-9DAF-C58D9162BE53}" presName="bentUpArrow1" presStyleLbl="alignImgPlace1" presStyleIdx="1" presStyleCnt="3"/>
      <dgm:spPr/>
    </dgm:pt>
    <dgm:pt modelId="{7FF4821B-80E9-46F1-9330-905A8CABA74D}" type="pres">
      <dgm:prSet presAssocID="{4487BDF2-4D32-4E90-9DAF-C58D9162BE53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ECFF0-7BD8-487D-AFD2-746ED616E273}" type="pres">
      <dgm:prSet presAssocID="{4487BDF2-4D32-4E90-9DAF-C58D9162BE53}" presName="ChildText" presStyleLbl="revTx" presStyleIdx="1" presStyleCnt="4" custScaleX="246232" custLinFactNeighborX="81147" custLinFactNeighborY="-20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BC27C-9A65-4982-B50D-D21253F3E660}" type="pres">
      <dgm:prSet presAssocID="{CF329A77-4B68-4CB0-8E44-DC7D59A7797A}" presName="sibTrans" presStyleCnt="0"/>
      <dgm:spPr/>
    </dgm:pt>
    <dgm:pt modelId="{CB2E0A33-AAAF-4C70-8A47-2C13DBAFFF46}" type="pres">
      <dgm:prSet presAssocID="{29AA9E9B-64F3-436B-8F32-D2331D223A0B}" presName="composite" presStyleCnt="0"/>
      <dgm:spPr/>
    </dgm:pt>
    <dgm:pt modelId="{BBF93761-31D8-42D8-ADDA-9374A60657FF}" type="pres">
      <dgm:prSet presAssocID="{29AA9E9B-64F3-436B-8F32-D2331D223A0B}" presName="bentUpArrow1" presStyleLbl="alignImgPlace1" presStyleIdx="2" presStyleCnt="3"/>
      <dgm:spPr/>
    </dgm:pt>
    <dgm:pt modelId="{B69A045B-B7CE-4376-B5BE-BE013F7C337A}" type="pres">
      <dgm:prSet presAssocID="{29AA9E9B-64F3-436B-8F32-D2331D223A0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74C3D-0B8D-4781-A46F-1FE992B7D656}" type="pres">
      <dgm:prSet presAssocID="{29AA9E9B-64F3-436B-8F32-D2331D223A0B}" presName="ChildText" presStyleLbl="revTx" presStyleIdx="2" presStyleCnt="4" custScaleX="349207" custScaleY="182268" custLinFactX="30208" custLinFactNeighborX="100000" custLinFactNeighborY="-1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DCF54-6CCD-4E7F-B0EB-2C4345E00663}" type="pres">
      <dgm:prSet presAssocID="{4FB322E6-1B95-47CB-971F-774D0F0142CB}" presName="sibTrans" presStyleCnt="0"/>
      <dgm:spPr/>
    </dgm:pt>
    <dgm:pt modelId="{675B0DE2-1524-4DB9-BEBE-6DFFE1BB85A3}" type="pres">
      <dgm:prSet presAssocID="{940E1F42-E4A8-46EF-B8EB-6D19C7A9434C}" presName="composite" presStyleCnt="0"/>
      <dgm:spPr/>
    </dgm:pt>
    <dgm:pt modelId="{9E4BD542-F1B2-451E-9D28-156A5F34E4EB}" type="pres">
      <dgm:prSet presAssocID="{940E1F42-E4A8-46EF-B8EB-6D19C7A9434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810D2-84BC-4E51-8925-E5BFAF6E4B3B}" type="pres">
      <dgm:prSet presAssocID="{940E1F42-E4A8-46EF-B8EB-6D19C7A9434C}" presName="FinalChildText" presStyleLbl="revTx" presStyleIdx="3" presStyleCnt="4" custScaleX="303181" custScaleY="158011" custLinFactNeighborX="97698" custLinFactNeighborY="27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99337F-C6A8-4E49-BF5F-BFB5EB4CC9CC}" type="presOf" srcId="{9BE63E93-FE9B-4C38-9884-E6BF72FC018D}" destId="{DB574C3D-0B8D-4781-A46F-1FE992B7D656}" srcOrd="0" destOrd="0" presId="urn:microsoft.com/office/officeart/2005/8/layout/StepDownProcess"/>
    <dgm:cxn modelId="{742558F2-AB9C-4E64-B3F8-46494FEA88BF}" srcId="{9BE63E93-FE9B-4C38-9884-E6BF72FC018D}" destId="{69206AD3-A67E-4E84-92B1-260888D0DBB1}" srcOrd="2" destOrd="0" parTransId="{3E1FFF75-5681-463B-A92C-7FD7F54317B0}" sibTransId="{90C19C1E-CCC1-4718-B4B6-9DF6F6AD25A3}"/>
    <dgm:cxn modelId="{D2EDC50B-7EA5-4E53-8121-0A76C8121144}" type="presOf" srcId="{4487BDF2-4D32-4E90-9DAF-C58D9162BE53}" destId="{7FF4821B-80E9-46F1-9330-905A8CABA74D}" srcOrd="0" destOrd="0" presId="urn:microsoft.com/office/officeart/2005/8/layout/StepDownProcess"/>
    <dgm:cxn modelId="{2FCBD00B-1307-45D0-A04D-25D9A48E6096}" srcId="{29AA9E9B-64F3-436B-8F32-D2331D223A0B}" destId="{9BE63E93-FE9B-4C38-9884-E6BF72FC018D}" srcOrd="0" destOrd="0" parTransId="{4779271F-1ABB-4D92-8300-2D2DA8230C45}" sibTransId="{B00E4D7A-86A5-4D16-802E-EF4E7439A2F2}"/>
    <dgm:cxn modelId="{3614B56C-F363-4491-9CB7-B9B71CE1554F}" type="presOf" srcId="{F373B067-D4D3-45ED-88E7-58FE224663AD}" destId="{DB574C3D-0B8D-4781-A46F-1FE992B7D656}" srcOrd="0" destOrd="2" presId="urn:microsoft.com/office/officeart/2005/8/layout/StepDownProcess"/>
    <dgm:cxn modelId="{18399FCA-D933-4159-AC4F-250EE24ABDCB}" type="presOf" srcId="{9223EC7A-D631-4156-8361-8DCE2467603A}" destId="{DB574C3D-0B8D-4781-A46F-1FE992B7D656}" srcOrd="0" destOrd="1" presId="urn:microsoft.com/office/officeart/2005/8/layout/StepDownProcess"/>
    <dgm:cxn modelId="{179673F5-62DA-4E59-8DFA-099D0AD9AC03}" type="presOf" srcId="{29AA9E9B-64F3-436B-8F32-D2331D223A0B}" destId="{B69A045B-B7CE-4376-B5BE-BE013F7C337A}" srcOrd="0" destOrd="0" presId="urn:microsoft.com/office/officeart/2005/8/layout/StepDownProcess"/>
    <dgm:cxn modelId="{B00CF49C-FF00-4DC6-97CC-9C9730869CEE}" srcId="{25F8036A-05B0-49A2-B331-52C5C0270424}" destId="{4487BDF2-4D32-4E90-9DAF-C58D9162BE53}" srcOrd="1" destOrd="0" parTransId="{D8F830A2-8047-4D47-91C4-21A3F81EE920}" sibTransId="{CF329A77-4B68-4CB0-8E44-DC7D59A7797A}"/>
    <dgm:cxn modelId="{FE0FE187-0984-47D2-B18A-A856FE6C5A48}" type="presOf" srcId="{773C9559-A898-4806-A227-EAA6C6DB61FB}" destId="{7D8BC247-40CF-4FB6-A80B-75265D1462D9}" srcOrd="0" destOrd="0" presId="urn:microsoft.com/office/officeart/2005/8/layout/StepDownProcess"/>
    <dgm:cxn modelId="{A1F0C824-2814-4474-9FB3-5ECD5216A285}" srcId="{2C2DF58E-947B-48E1-A6F2-DA295B754941}" destId="{ACC40141-5EEF-4A0E-A2E0-9BF5F6C893B4}" srcOrd="0" destOrd="0" parTransId="{E6718382-68FE-44AB-9B4C-708574FB5765}" sibTransId="{9ABEEEC7-67F6-4161-8656-354E0840524A}"/>
    <dgm:cxn modelId="{41D3A567-E5C0-4724-A17E-7238EF8FC76D}" srcId="{9BE63E93-FE9B-4C38-9884-E6BF72FC018D}" destId="{F373B067-D4D3-45ED-88E7-58FE224663AD}" srcOrd="1" destOrd="0" parTransId="{403D1D80-B4A9-46A2-930A-349C395E3C8C}" sibTransId="{740EFB83-E421-4F27-806C-1D2CB53E52F8}"/>
    <dgm:cxn modelId="{B51E9811-DD6C-4973-B28B-28BB96751407}" type="presOf" srcId="{1B1933E4-37E6-4E36-9EE6-FEDBA6028F83}" destId="{899CF2ED-9312-4402-83F8-5B7A2AC469D2}" srcOrd="0" destOrd="0" presId="urn:microsoft.com/office/officeart/2005/8/layout/StepDownProcess"/>
    <dgm:cxn modelId="{D7337D8F-72C9-4B68-A1A8-5DDE8B4B0A80}" srcId="{4487BDF2-4D32-4E90-9DAF-C58D9162BE53}" destId="{09010E01-E1D6-4553-B996-515381E81661}" srcOrd="0" destOrd="0" parTransId="{D6D50559-5003-4449-8AEA-951BC5B133B7}" sibTransId="{E2101D80-45FA-4B05-8EDA-F2B1E6A59082}"/>
    <dgm:cxn modelId="{0E736121-02DD-4A1D-A16F-23BB5EC312D0}" srcId="{9BE63E93-FE9B-4C38-9884-E6BF72FC018D}" destId="{9223EC7A-D631-4156-8361-8DCE2467603A}" srcOrd="0" destOrd="0" parTransId="{5910D812-26EC-4EEC-9FBA-DD454A958886}" sibTransId="{7580A6F3-A7FD-4B2A-A203-0E4B74D35C7D}"/>
    <dgm:cxn modelId="{55D2D820-E1F9-44D0-83E6-7F6CB59D7368}" srcId="{25F8036A-05B0-49A2-B331-52C5C0270424}" destId="{940E1F42-E4A8-46EF-B8EB-6D19C7A9434C}" srcOrd="3" destOrd="0" parTransId="{3D75D4E4-914E-49E1-B847-78924FFDE3D4}" sibTransId="{617D2907-1884-4691-8557-E801E73F770A}"/>
    <dgm:cxn modelId="{81F5C3C4-8EC9-4EB3-B577-E0903DD280FC}" srcId="{940E1F42-E4A8-46EF-B8EB-6D19C7A9434C}" destId="{2C2DF58E-947B-48E1-A6F2-DA295B754941}" srcOrd="0" destOrd="0" parTransId="{122091D2-4AA0-4A2E-9904-ED3BBE2235A4}" sibTransId="{9C7D8205-4688-4B0E-AFE8-4C679A31164F}"/>
    <dgm:cxn modelId="{53C0A41A-BF2E-442E-B207-50C74469EB7F}" type="presOf" srcId="{25F8036A-05B0-49A2-B331-52C5C0270424}" destId="{65BFA3FF-F62E-40E7-B279-CE0C611EB510}" srcOrd="0" destOrd="0" presId="urn:microsoft.com/office/officeart/2005/8/layout/StepDownProcess"/>
    <dgm:cxn modelId="{3F5087D5-5714-41AA-801C-5051076CAAE0}" type="presOf" srcId="{09010E01-E1D6-4553-B996-515381E81661}" destId="{B5EECFF0-7BD8-487D-AFD2-746ED616E273}" srcOrd="0" destOrd="0" presId="urn:microsoft.com/office/officeart/2005/8/layout/StepDownProcess"/>
    <dgm:cxn modelId="{FF0585B6-6F99-48A5-8EF4-89754F3B29F2}" srcId="{2C2DF58E-947B-48E1-A6F2-DA295B754941}" destId="{A8CD9643-7A82-44DC-8841-8C41C1001CDD}" srcOrd="1" destOrd="0" parTransId="{DEF3CA3A-F04B-46A5-A9CC-15F1FBD3A941}" sibTransId="{11874B78-2A99-4B21-A44F-27407B4C8F6C}"/>
    <dgm:cxn modelId="{F2A326DA-B2E2-4098-936A-0B65BB4B3DF3}" type="presOf" srcId="{ACC40141-5EEF-4A0E-A2E0-9BF5F6C893B4}" destId="{051810D2-84BC-4E51-8925-E5BFAF6E4B3B}" srcOrd="0" destOrd="1" presId="urn:microsoft.com/office/officeart/2005/8/layout/StepDownProcess"/>
    <dgm:cxn modelId="{C01FBA85-B3AD-40B0-97AC-987D045571D0}" srcId="{773C9559-A898-4806-A227-EAA6C6DB61FB}" destId="{1B1933E4-37E6-4E36-9EE6-FEDBA6028F83}" srcOrd="0" destOrd="0" parTransId="{A13B2112-867A-42E7-9623-1FEF5683D4F7}" sibTransId="{967C5A25-8D43-439C-9541-1F6F99697690}"/>
    <dgm:cxn modelId="{257A0CD8-69A5-4B8C-9D6C-D9E7B6062488}" type="presOf" srcId="{A8CD9643-7A82-44DC-8841-8C41C1001CDD}" destId="{051810D2-84BC-4E51-8925-E5BFAF6E4B3B}" srcOrd="0" destOrd="2" presId="urn:microsoft.com/office/officeart/2005/8/layout/StepDownProcess"/>
    <dgm:cxn modelId="{8E199D29-939C-4183-ABFD-8071FBE984F4}" type="presOf" srcId="{69206AD3-A67E-4E84-92B1-260888D0DBB1}" destId="{DB574C3D-0B8D-4781-A46F-1FE992B7D656}" srcOrd="0" destOrd="3" presId="urn:microsoft.com/office/officeart/2005/8/layout/StepDownProcess"/>
    <dgm:cxn modelId="{91C8D7BA-370D-45D7-AB5A-95FB5B986546}" type="presOf" srcId="{2C2DF58E-947B-48E1-A6F2-DA295B754941}" destId="{051810D2-84BC-4E51-8925-E5BFAF6E4B3B}" srcOrd="0" destOrd="0" presId="urn:microsoft.com/office/officeart/2005/8/layout/StepDownProcess"/>
    <dgm:cxn modelId="{FF170378-CF7F-40F9-AA68-E8AE3F1AD4F7}" srcId="{25F8036A-05B0-49A2-B331-52C5C0270424}" destId="{773C9559-A898-4806-A227-EAA6C6DB61FB}" srcOrd="0" destOrd="0" parTransId="{59AA1115-8985-43A8-A5DF-B4D2D4BDE23E}" sibTransId="{964EA463-DE59-4F60-BA18-448DFCADCFE9}"/>
    <dgm:cxn modelId="{9FA7AC31-A0BB-4A35-9160-62659BF33B08}" srcId="{2C2DF58E-947B-48E1-A6F2-DA295B754941}" destId="{9F753BFE-154E-4BEE-A89D-A493BC1426A9}" srcOrd="2" destOrd="0" parTransId="{58D156B4-C3B3-4757-A487-720E370AD0EC}" sibTransId="{49140914-570D-4120-A4FC-109A2FC471B5}"/>
    <dgm:cxn modelId="{52D30A00-A220-445F-8EC2-7B66F74DAF83}" type="presOf" srcId="{9F753BFE-154E-4BEE-A89D-A493BC1426A9}" destId="{051810D2-84BC-4E51-8925-E5BFAF6E4B3B}" srcOrd="0" destOrd="3" presId="urn:microsoft.com/office/officeart/2005/8/layout/StepDownProcess"/>
    <dgm:cxn modelId="{96138CCA-3961-4407-B223-13E80C88DABB}" type="presOf" srcId="{940E1F42-E4A8-46EF-B8EB-6D19C7A9434C}" destId="{9E4BD542-F1B2-451E-9D28-156A5F34E4EB}" srcOrd="0" destOrd="0" presId="urn:microsoft.com/office/officeart/2005/8/layout/StepDownProcess"/>
    <dgm:cxn modelId="{29B08E03-C5C4-43E1-913C-283924EB7ABE}" srcId="{25F8036A-05B0-49A2-B331-52C5C0270424}" destId="{29AA9E9B-64F3-436B-8F32-D2331D223A0B}" srcOrd="2" destOrd="0" parTransId="{24D29575-2B9D-4AB7-8442-5DBAAED663FD}" sibTransId="{4FB322E6-1B95-47CB-971F-774D0F0142CB}"/>
    <dgm:cxn modelId="{CD361B76-C082-429E-9FB3-03AB5243F6E5}" type="presParOf" srcId="{65BFA3FF-F62E-40E7-B279-CE0C611EB510}" destId="{EF41690F-22A8-4BE6-8D9B-BFB73F542FA2}" srcOrd="0" destOrd="0" presId="urn:microsoft.com/office/officeart/2005/8/layout/StepDownProcess"/>
    <dgm:cxn modelId="{EF60142D-9BE0-4D47-8F90-D1E830F54000}" type="presParOf" srcId="{EF41690F-22A8-4BE6-8D9B-BFB73F542FA2}" destId="{C955B46C-7F2D-4D03-BB19-38AAA0932143}" srcOrd="0" destOrd="0" presId="urn:microsoft.com/office/officeart/2005/8/layout/StepDownProcess"/>
    <dgm:cxn modelId="{ED35778B-EC57-43BD-9830-868EBED982E0}" type="presParOf" srcId="{EF41690F-22A8-4BE6-8D9B-BFB73F542FA2}" destId="{7D8BC247-40CF-4FB6-A80B-75265D1462D9}" srcOrd="1" destOrd="0" presId="urn:microsoft.com/office/officeart/2005/8/layout/StepDownProcess"/>
    <dgm:cxn modelId="{30C8BDBE-5241-4017-B46C-9DC4B79CF270}" type="presParOf" srcId="{EF41690F-22A8-4BE6-8D9B-BFB73F542FA2}" destId="{899CF2ED-9312-4402-83F8-5B7A2AC469D2}" srcOrd="2" destOrd="0" presId="urn:microsoft.com/office/officeart/2005/8/layout/StepDownProcess"/>
    <dgm:cxn modelId="{737491B4-877B-45D1-AB95-1C8227E94F25}" type="presParOf" srcId="{65BFA3FF-F62E-40E7-B279-CE0C611EB510}" destId="{A3A50332-815F-4B07-9822-4AE632D05F98}" srcOrd="1" destOrd="0" presId="urn:microsoft.com/office/officeart/2005/8/layout/StepDownProcess"/>
    <dgm:cxn modelId="{F40576D4-6BD2-4469-AF2F-3CC8F370F692}" type="presParOf" srcId="{65BFA3FF-F62E-40E7-B279-CE0C611EB510}" destId="{E55EA2AE-251E-4163-80FF-228F3565467E}" srcOrd="2" destOrd="0" presId="urn:microsoft.com/office/officeart/2005/8/layout/StepDownProcess"/>
    <dgm:cxn modelId="{F55AB6A0-6C89-43ED-8F24-8C64F4AF696A}" type="presParOf" srcId="{E55EA2AE-251E-4163-80FF-228F3565467E}" destId="{B370320B-FAAC-4930-9C3F-EAEE6756F640}" srcOrd="0" destOrd="0" presId="urn:microsoft.com/office/officeart/2005/8/layout/StepDownProcess"/>
    <dgm:cxn modelId="{A7A6E194-D23F-4709-AFB9-DF44CCC8DD49}" type="presParOf" srcId="{E55EA2AE-251E-4163-80FF-228F3565467E}" destId="{7FF4821B-80E9-46F1-9330-905A8CABA74D}" srcOrd="1" destOrd="0" presId="urn:microsoft.com/office/officeart/2005/8/layout/StepDownProcess"/>
    <dgm:cxn modelId="{74BCA202-0AE8-4ACA-AAB8-90AB37C99D09}" type="presParOf" srcId="{E55EA2AE-251E-4163-80FF-228F3565467E}" destId="{B5EECFF0-7BD8-487D-AFD2-746ED616E273}" srcOrd="2" destOrd="0" presId="urn:microsoft.com/office/officeart/2005/8/layout/StepDownProcess"/>
    <dgm:cxn modelId="{E1470F71-A7D7-4145-B281-B3630C3AC337}" type="presParOf" srcId="{65BFA3FF-F62E-40E7-B279-CE0C611EB510}" destId="{901BC27C-9A65-4982-B50D-D21253F3E660}" srcOrd="3" destOrd="0" presId="urn:microsoft.com/office/officeart/2005/8/layout/StepDownProcess"/>
    <dgm:cxn modelId="{ACDD99B9-F9B2-4F1E-8A3B-A64DB1F35676}" type="presParOf" srcId="{65BFA3FF-F62E-40E7-B279-CE0C611EB510}" destId="{CB2E0A33-AAAF-4C70-8A47-2C13DBAFFF46}" srcOrd="4" destOrd="0" presId="urn:microsoft.com/office/officeart/2005/8/layout/StepDownProcess"/>
    <dgm:cxn modelId="{58908254-424F-481F-8109-43F926DF61F8}" type="presParOf" srcId="{CB2E0A33-AAAF-4C70-8A47-2C13DBAFFF46}" destId="{BBF93761-31D8-42D8-ADDA-9374A60657FF}" srcOrd="0" destOrd="0" presId="urn:microsoft.com/office/officeart/2005/8/layout/StepDownProcess"/>
    <dgm:cxn modelId="{B885E0E6-139D-492A-ACD0-7512A40BE469}" type="presParOf" srcId="{CB2E0A33-AAAF-4C70-8A47-2C13DBAFFF46}" destId="{B69A045B-B7CE-4376-B5BE-BE013F7C337A}" srcOrd="1" destOrd="0" presId="urn:microsoft.com/office/officeart/2005/8/layout/StepDownProcess"/>
    <dgm:cxn modelId="{7CFFB5F2-11BE-45B5-AB64-68E660E6F719}" type="presParOf" srcId="{CB2E0A33-AAAF-4C70-8A47-2C13DBAFFF46}" destId="{DB574C3D-0B8D-4781-A46F-1FE992B7D656}" srcOrd="2" destOrd="0" presId="urn:microsoft.com/office/officeart/2005/8/layout/StepDownProcess"/>
    <dgm:cxn modelId="{14677498-9142-4FAA-9CF3-D82DF6B8CA2D}" type="presParOf" srcId="{65BFA3FF-F62E-40E7-B279-CE0C611EB510}" destId="{9F6DCF54-6CCD-4E7F-B0EB-2C4345E00663}" srcOrd="5" destOrd="0" presId="urn:microsoft.com/office/officeart/2005/8/layout/StepDownProcess"/>
    <dgm:cxn modelId="{20461A37-12D8-42F1-848A-5DB6D7548772}" type="presParOf" srcId="{65BFA3FF-F62E-40E7-B279-CE0C611EB510}" destId="{675B0DE2-1524-4DB9-BEBE-6DFFE1BB85A3}" srcOrd="6" destOrd="0" presId="urn:microsoft.com/office/officeart/2005/8/layout/StepDownProcess"/>
    <dgm:cxn modelId="{C5782A8D-9418-43C6-9646-A63F7A5072D5}" type="presParOf" srcId="{675B0DE2-1524-4DB9-BEBE-6DFFE1BB85A3}" destId="{9E4BD542-F1B2-451E-9D28-156A5F34E4EB}" srcOrd="0" destOrd="0" presId="urn:microsoft.com/office/officeart/2005/8/layout/StepDownProcess"/>
    <dgm:cxn modelId="{83E50A15-B0D7-47C9-A23F-02044C686491}" type="presParOf" srcId="{675B0DE2-1524-4DB9-BEBE-6DFFE1BB85A3}" destId="{051810D2-84BC-4E51-8925-E5BFAF6E4B3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8036A-05B0-49A2-B331-52C5C0270424}" type="doc">
      <dgm:prSet loTypeId="urn:microsoft.com/office/officeart/2009/3/layout/StepUp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73C9559-A898-4806-A227-EAA6C6DB61FB}">
      <dgm:prSet phldrT="[Text]" custT="1"/>
      <dgm:spPr/>
      <dgm:t>
        <a:bodyPr/>
        <a:lstStyle/>
        <a:p>
          <a:r>
            <a:rPr lang="mn-MN" sz="1800" b="0" dirty="0" smtClean="0">
              <a:latin typeface="Arial" pitchFamily="34" charset="0"/>
              <a:cs typeface="Arial" pitchFamily="34" charset="0"/>
            </a:rPr>
            <a:t>07.25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59AA1115-8985-43A8-A5DF-B4D2D4BDE23E}" type="parTrans" cxnId="{FF170378-CF7F-40F9-AA68-E8AE3F1AD4F7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964EA463-DE59-4F60-BA18-448DFCADCFE9}" type="sibTrans" cxnId="{FF170378-CF7F-40F9-AA68-E8AE3F1AD4F7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1B1933E4-37E6-4E36-9EE6-FEDBA6028F83}">
      <dgm:prSet phldrT="[Text]" custT="1"/>
      <dgm:spPr/>
      <dgm:t>
        <a:bodyPr/>
        <a:lstStyle/>
        <a:p>
          <a:r>
            <a:rPr lang="mn-MN" sz="1400" b="0" dirty="0" smtClean="0">
              <a:latin typeface="Arial" pitchFamily="34" charset="0"/>
              <a:cs typeface="Arial" pitchFamily="34" charset="0"/>
            </a:rPr>
            <a:t>Шууд захирагч төвлөрүүлэн захирагчид төсвийн төслөө хүргүүлнэ.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A13B2112-867A-42E7-9623-1FEF5683D4F7}" type="parTrans" cxnId="{C01FBA85-B3AD-40B0-97AC-987D045571D0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967C5A25-8D43-439C-9541-1F6F99697690}" type="sibTrans" cxnId="{C01FBA85-B3AD-40B0-97AC-987D045571D0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4487BDF2-4D32-4E90-9DAF-C58D9162BE53}">
      <dgm:prSet phldrT="[Text]" custT="1"/>
      <dgm:spPr/>
      <dgm:t>
        <a:bodyPr/>
        <a:lstStyle/>
        <a:p>
          <a:r>
            <a:rPr lang="mn-MN" sz="1800" b="0" dirty="0" smtClean="0">
              <a:latin typeface="Arial" pitchFamily="34" charset="0"/>
              <a:cs typeface="Arial" pitchFamily="34" charset="0"/>
            </a:rPr>
            <a:t>0</a:t>
          </a:r>
          <a:r>
            <a:rPr lang="en-US" sz="1800" b="0" dirty="0" smtClean="0">
              <a:latin typeface="Arial" pitchFamily="34" charset="0"/>
              <a:cs typeface="Arial" pitchFamily="34" charset="0"/>
            </a:rPr>
            <a:t>8</a:t>
          </a:r>
          <a:r>
            <a:rPr lang="mn-MN" sz="1800" b="0" dirty="0" smtClean="0">
              <a:latin typeface="Arial" pitchFamily="34" charset="0"/>
              <a:cs typeface="Arial" pitchFamily="34" charset="0"/>
            </a:rPr>
            <a:t>.01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D8F830A2-8047-4D47-91C4-21A3F81EE920}" type="parTrans" cxnId="{B00CF49C-FF00-4DC6-97CC-9C9730869CEE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CF329A77-4B68-4CB0-8E44-DC7D59A7797A}" type="sibTrans" cxnId="{B00CF49C-FF00-4DC6-97CC-9C9730869CEE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09010E01-E1D6-4553-B996-515381E81661}">
      <dgm:prSet phldrT="[Text]" custT="1"/>
      <dgm:spPr/>
      <dgm:t>
        <a:bodyPr/>
        <a:lstStyle/>
        <a:p>
          <a:r>
            <a:rPr lang="mn-MN" sz="1400" b="0" dirty="0" smtClean="0">
              <a:latin typeface="Arial" pitchFamily="34" charset="0"/>
              <a:cs typeface="Arial" pitchFamily="34" charset="0"/>
            </a:rPr>
            <a:t>Төсвийн төвлөрүүлэн захирагч болон төсвийн төвлөрүүлэн захирагчид харьяалагддаггүй төсвийн шууд захирагч харьяалагдах ТЕЗ-д төсвийн төслөө хүргүүлнэ. 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D6D50559-5003-4449-8AEA-951BC5B133B7}" type="parTrans" cxnId="{D7337D8F-72C9-4B68-A1A8-5DDE8B4B0A80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E2101D80-45FA-4B05-8EDA-F2B1E6A59082}" type="sibTrans" cxnId="{D7337D8F-72C9-4B68-A1A8-5DDE8B4B0A80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29AA9E9B-64F3-436B-8F32-D2331D223A0B}">
      <dgm:prSet phldrT="[Text]" custT="1"/>
      <dgm:spPr/>
      <dgm:t>
        <a:bodyPr/>
        <a:lstStyle/>
        <a:p>
          <a:r>
            <a:rPr lang="mn-MN" sz="1800" b="0" dirty="0" smtClean="0">
              <a:latin typeface="Arial" pitchFamily="34" charset="0"/>
              <a:cs typeface="Arial" pitchFamily="34" charset="0"/>
            </a:rPr>
            <a:t>08.15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24D29575-2B9D-4AB7-8442-5DBAAED663FD}" type="parTrans" cxnId="{29B08E03-C5C4-43E1-913C-283924EB7ABE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4FB322E6-1B95-47CB-971F-774D0F0142CB}" type="sibTrans" cxnId="{29B08E03-C5C4-43E1-913C-283924EB7ABE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9223EC7A-D631-4156-8361-8DCE2467603A}">
      <dgm:prSet phldrT="[Text]" custT="1"/>
      <dgm:spPr/>
      <dgm:t>
        <a:bodyPr/>
        <a:lstStyle/>
        <a:p>
          <a:r>
            <a:rPr lang="mn-MN" sz="1400" b="0" dirty="0" smtClean="0">
              <a:latin typeface="Arial" pitchFamily="34" charset="0"/>
              <a:cs typeface="Arial" pitchFamily="34" charset="0"/>
            </a:rPr>
            <a:t>Төсвийн ерөнхийлөн захирагч төсвийн саналаа Сангийн яаманд хүргүүлэх 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5910D812-26EC-4EEC-9FBA-DD454A958886}" type="parTrans" cxnId="{0E736121-02DD-4A1D-A16F-23BB5EC312D0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7580A6F3-A7FD-4B2A-A203-0E4B74D35C7D}" type="sibTrans" cxnId="{0E736121-02DD-4A1D-A16F-23BB5EC312D0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847F308A-9159-4214-92C5-C16D2A6CD0A0}">
      <dgm:prSet phldrT="[Text]" custT="1"/>
      <dgm:spPr/>
      <dgm:t>
        <a:bodyPr/>
        <a:lstStyle/>
        <a:p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C188A359-E154-4088-A872-475CAA0E176E}" type="parTrans" cxnId="{96E03FB4-25A2-4371-8246-C8DA75DE1194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7B441FCB-17D6-42BF-BD1F-E50D6214C9AD}" type="sibTrans" cxnId="{96E03FB4-25A2-4371-8246-C8DA75DE1194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253CCD4E-64FC-450D-904E-F8FB46AE9323}">
      <dgm:prSet phldrT="[Text]" custT="1"/>
      <dgm:spPr/>
      <dgm:t>
        <a:bodyPr/>
        <a:lstStyle/>
        <a:p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DA257FE1-EDE6-439B-A263-6D6FA62E3720}" type="parTrans" cxnId="{CF5883D6-1826-4ACF-B73D-F877E9B89D10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F0D6C0C6-A01E-410D-BB73-9211D0E8E72C}" type="sibTrans" cxnId="{CF5883D6-1826-4ACF-B73D-F877E9B89D10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AE0D1EA9-B091-4EA8-842F-ACAEC4B121ED}">
      <dgm:prSet phldrT="[Text]" custT="1"/>
      <dgm:spPr/>
      <dgm:t>
        <a:bodyPr/>
        <a:lstStyle/>
        <a:p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6B475691-D024-456E-9867-A218A577C7D0}" type="parTrans" cxnId="{8906EA8F-2876-4AA7-857C-E9E75A048C99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20D6C46F-3BA7-4E47-9362-3305E19EB291}" type="sibTrans" cxnId="{8906EA8F-2876-4AA7-857C-E9E75A048C99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FC42C5C2-BE79-4B9E-BAEC-685163A25C7B}">
      <dgm:prSet phldrT="[Text]" custT="1"/>
      <dgm:spPr/>
      <dgm:t>
        <a:bodyPr/>
        <a:lstStyle/>
        <a:p>
          <a:r>
            <a:rPr lang="mn-MN" sz="1800" b="0" dirty="0" smtClean="0">
              <a:latin typeface="Arial" pitchFamily="34" charset="0"/>
              <a:cs typeface="Arial" pitchFamily="34" charset="0"/>
            </a:rPr>
            <a:t>10.05</a:t>
          </a:r>
          <a:endParaRPr lang="en-US" sz="1800" b="0" dirty="0">
            <a:latin typeface="Arial" pitchFamily="34" charset="0"/>
            <a:cs typeface="Arial" pitchFamily="34" charset="0"/>
          </a:endParaRPr>
        </a:p>
      </dgm:t>
    </dgm:pt>
    <dgm:pt modelId="{E5FA05CF-470D-4D8D-ADD4-21F9729BCE84}" type="parTrans" cxnId="{AEF54BC4-DA1D-4B00-A44A-159118AE32E5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8D99E3EC-3207-4567-B8F8-46CA229E2F24}" type="sibTrans" cxnId="{AEF54BC4-DA1D-4B00-A44A-159118AE32E5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773B3D2C-E43A-46AA-883F-18031D5A1CCF}">
      <dgm:prSet phldrT="[Text]" custT="1"/>
      <dgm:spPr/>
      <dgm:t>
        <a:bodyPr/>
        <a:lstStyle/>
        <a:p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32E46A31-9247-454A-934F-C83A327F5F66}" type="parTrans" cxnId="{A2EFFC07-98E8-41ED-9F32-7E2BF822E07A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216F5F9D-C2C7-4A15-9513-5AB533F0EA38}" type="sibTrans" cxnId="{A2EFFC07-98E8-41ED-9F32-7E2BF822E07A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57A48E0A-13A5-4240-84EE-784568D8A4BC}">
      <dgm:prSet phldrT="[Text]" custT="1"/>
      <dgm:spPr/>
      <dgm:t>
        <a:bodyPr/>
        <a:lstStyle/>
        <a:p>
          <a:r>
            <a:rPr lang="mn-MN" sz="1400" b="0" dirty="0" smtClean="0">
              <a:latin typeface="Arial" pitchFamily="34" charset="0"/>
              <a:cs typeface="Arial" pitchFamily="34" charset="0"/>
            </a:rPr>
            <a:t>Суурь төсөвт тооцогдсон орлого, зарлага, төсөв хоорондын шилжүүлгийн дэлгэрэнгүй мэдээллийг хүргүүлнэ.</a:t>
          </a:r>
          <a:endParaRPr lang="en-US" sz="1400" b="0" dirty="0">
            <a:latin typeface="Arial" pitchFamily="34" charset="0"/>
            <a:cs typeface="Arial" pitchFamily="34" charset="0"/>
          </a:endParaRPr>
        </a:p>
      </dgm:t>
    </dgm:pt>
    <dgm:pt modelId="{98616EE9-46E0-4F8C-AA5A-DCCDB819EF69}" type="parTrans" cxnId="{549ED86C-06E0-4DC1-8C69-C4B58A97F153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92B9D286-F7CE-44EC-9FF8-CF77A1B691F4}" type="sibTrans" cxnId="{549ED86C-06E0-4DC1-8C69-C4B58A97F153}">
      <dgm:prSet/>
      <dgm:spPr/>
      <dgm:t>
        <a:bodyPr/>
        <a:lstStyle/>
        <a:p>
          <a:endParaRPr lang="en-US" b="0">
            <a:latin typeface="Arial" pitchFamily="34" charset="0"/>
            <a:cs typeface="Arial" pitchFamily="34" charset="0"/>
          </a:endParaRPr>
        </a:p>
      </dgm:t>
    </dgm:pt>
    <dgm:pt modelId="{41F299D6-AADE-4794-8976-C183FF7E22FA}" type="pres">
      <dgm:prSet presAssocID="{25F8036A-05B0-49A2-B331-52C5C02704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FCE7997-0DC2-4DE6-8CB3-495CADC14611}" type="pres">
      <dgm:prSet presAssocID="{773C9559-A898-4806-A227-EAA6C6DB61FB}" presName="composite" presStyleCnt="0"/>
      <dgm:spPr/>
    </dgm:pt>
    <dgm:pt modelId="{14CC266D-5F37-451A-992D-B9901715020A}" type="pres">
      <dgm:prSet presAssocID="{773C9559-A898-4806-A227-EAA6C6DB61FB}" presName="LShape" presStyleLbl="alignNode1" presStyleIdx="0" presStyleCnt="7"/>
      <dgm:spPr/>
    </dgm:pt>
    <dgm:pt modelId="{47B8539D-90DA-47F1-8EBA-14B312BC53D9}" type="pres">
      <dgm:prSet presAssocID="{773C9559-A898-4806-A227-EAA6C6DB61FB}" presName="ParentText" presStyleLbl="revTx" presStyleIdx="0" presStyleCnt="4" custScaleX="119806" custScaleY="1770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C1578-A70D-4B77-8BAC-ACDCE62E9EC3}" type="pres">
      <dgm:prSet presAssocID="{773C9559-A898-4806-A227-EAA6C6DB61FB}" presName="Triangle" presStyleLbl="alignNode1" presStyleIdx="1" presStyleCnt="7"/>
      <dgm:spPr/>
    </dgm:pt>
    <dgm:pt modelId="{E45DB96D-3FF1-49AF-A4EF-659AA6CAA049}" type="pres">
      <dgm:prSet presAssocID="{964EA463-DE59-4F60-BA18-448DFCADCFE9}" presName="sibTrans" presStyleCnt="0"/>
      <dgm:spPr/>
    </dgm:pt>
    <dgm:pt modelId="{E8FF896B-A3C4-4C7B-9C22-D67ED5879292}" type="pres">
      <dgm:prSet presAssocID="{964EA463-DE59-4F60-BA18-448DFCADCFE9}" presName="space" presStyleCnt="0"/>
      <dgm:spPr/>
    </dgm:pt>
    <dgm:pt modelId="{BC884E7F-7479-45A1-904D-E949578DAF54}" type="pres">
      <dgm:prSet presAssocID="{4487BDF2-4D32-4E90-9DAF-C58D9162BE53}" presName="composite" presStyleCnt="0"/>
      <dgm:spPr/>
    </dgm:pt>
    <dgm:pt modelId="{9F79819B-09E2-472B-BA18-C9CDBB66AC24}" type="pres">
      <dgm:prSet presAssocID="{4487BDF2-4D32-4E90-9DAF-C58D9162BE53}" presName="LShape" presStyleLbl="alignNode1" presStyleIdx="2" presStyleCnt="7"/>
      <dgm:spPr/>
    </dgm:pt>
    <dgm:pt modelId="{4D0FC4FC-FF6B-46B1-952B-204A2F7C4CAF}" type="pres">
      <dgm:prSet presAssocID="{4487BDF2-4D32-4E90-9DAF-C58D9162BE53}" presName="ParentText" presStyleLbl="revTx" presStyleIdx="1" presStyleCnt="4" custScaleX="119149" custScaleY="174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3E17C-DFE0-4627-B0CE-785E5AABCCDF}" type="pres">
      <dgm:prSet presAssocID="{4487BDF2-4D32-4E90-9DAF-C58D9162BE53}" presName="Triangle" presStyleLbl="alignNode1" presStyleIdx="3" presStyleCnt="7"/>
      <dgm:spPr/>
    </dgm:pt>
    <dgm:pt modelId="{74F30CE6-48FB-487A-8CBB-3C01E3D8ADF5}" type="pres">
      <dgm:prSet presAssocID="{CF329A77-4B68-4CB0-8E44-DC7D59A7797A}" presName="sibTrans" presStyleCnt="0"/>
      <dgm:spPr/>
    </dgm:pt>
    <dgm:pt modelId="{29F9702E-458B-42F9-B62F-AE528CC466B5}" type="pres">
      <dgm:prSet presAssocID="{CF329A77-4B68-4CB0-8E44-DC7D59A7797A}" presName="space" presStyleCnt="0"/>
      <dgm:spPr/>
    </dgm:pt>
    <dgm:pt modelId="{36E646AA-09CA-421C-A812-F56A81F9B4DB}" type="pres">
      <dgm:prSet presAssocID="{29AA9E9B-64F3-436B-8F32-D2331D223A0B}" presName="composite" presStyleCnt="0"/>
      <dgm:spPr/>
    </dgm:pt>
    <dgm:pt modelId="{F655DC87-F3D9-4FA8-B0E0-27B4C4B3DCCF}" type="pres">
      <dgm:prSet presAssocID="{29AA9E9B-64F3-436B-8F32-D2331D223A0B}" presName="LShape" presStyleLbl="alignNode1" presStyleIdx="4" presStyleCnt="7"/>
      <dgm:spPr/>
    </dgm:pt>
    <dgm:pt modelId="{D966C617-B8FD-4974-A520-AA1A3BACCE24}" type="pres">
      <dgm:prSet presAssocID="{29AA9E9B-64F3-436B-8F32-D2331D223A0B}" presName="ParentText" presStyleLbl="revTx" presStyleIdx="2" presStyleCnt="4" custScaleX="112520" custScaleY="1621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7560B-6015-4515-8FA1-235464CDCCFF}" type="pres">
      <dgm:prSet presAssocID="{29AA9E9B-64F3-436B-8F32-D2331D223A0B}" presName="Triangle" presStyleLbl="alignNode1" presStyleIdx="5" presStyleCnt="7"/>
      <dgm:spPr/>
    </dgm:pt>
    <dgm:pt modelId="{A86125B4-4738-441D-8E06-B70F7ABE00AA}" type="pres">
      <dgm:prSet presAssocID="{4FB322E6-1B95-47CB-971F-774D0F0142CB}" presName="sibTrans" presStyleCnt="0"/>
      <dgm:spPr/>
    </dgm:pt>
    <dgm:pt modelId="{579FA02D-4B56-4806-965E-96C4737CEDEC}" type="pres">
      <dgm:prSet presAssocID="{4FB322E6-1B95-47CB-971F-774D0F0142CB}" presName="space" presStyleCnt="0"/>
      <dgm:spPr/>
    </dgm:pt>
    <dgm:pt modelId="{EC3F8323-AFEE-4536-8747-8438F7F06E2B}" type="pres">
      <dgm:prSet presAssocID="{FC42C5C2-BE79-4B9E-BAEC-685163A25C7B}" presName="composite" presStyleCnt="0"/>
      <dgm:spPr/>
    </dgm:pt>
    <dgm:pt modelId="{868FAD50-E03C-48ED-88AB-890DD8EF689B}" type="pres">
      <dgm:prSet presAssocID="{FC42C5C2-BE79-4B9E-BAEC-685163A25C7B}" presName="LShape" presStyleLbl="alignNode1" presStyleIdx="6" presStyleCnt="7"/>
      <dgm:spPr/>
    </dgm:pt>
    <dgm:pt modelId="{F05CF643-8391-4F67-AF2F-F3AAE141D1DA}" type="pres">
      <dgm:prSet presAssocID="{FC42C5C2-BE79-4B9E-BAEC-685163A25C7B}" presName="ParentText" presStyleLbl="revTx" presStyleIdx="3" presStyleCnt="4" custScaleX="112520" custScaleY="1621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650D1-5A8F-43B2-AF52-66C61EAC7751}" type="presOf" srcId="{773C9559-A898-4806-A227-EAA6C6DB61FB}" destId="{47B8539D-90DA-47F1-8EBA-14B312BC53D9}" srcOrd="0" destOrd="0" presId="urn:microsoft.com/office/officeart/2009/3/layout/StepUpProcess"/>
    <dgm:cxn modelId="{F1DB4010-C6DE-4143-8F0B-A905941F495B}" type="presOf" srcId="{253CCD4E-64FC-450D-904E-F8FB46AE9323}" destId="{47B8539D-90DA-47F1-8EBA-14B312BC53D9}" srcOrd="0" destOrd="1" presId="urn:microsoft.com/office/officeart/2009/3/layout/StepUpProcess"/>
    <dgm:cxn modelId="{9674DC21-9051-456D-9B09-9493708130B6}" type="presOf" srcId="{847F308A-9159-4214-92C5-C16D2A6CD0A0}" destId="{4D0FC4FC-FF6B-46B1-952B-204A2F7C4CAF}" srcOrd="0" destOrd="1" presId="urn:microsoft.com/office/officeart/2009/3/layout/StepUpProcess"/>
    <dgm:cxn modelId="{A2EFFC07-98E8-41ED-9F32-7E2BF822E07A}" srcId="{FC42C5C2-BE79-4B9E-BAEC-685163A25C7B}" destId="{773B3D2C-E43A-46AA-883F-18031D5A1CCF}" srcOrd="0" destOrd="0" parTransId="{32E46A31-9247-454A-934F-C83A327F5F66}" sibTransId="{216F5F9D-C2C7-4A15-9513-5AB533F0EA38}"/>
    <dgm:cxn modelId="{CF5883D6-1826-4ACF-B73D-F877E9B89D10}" srcId="{773C9559-A898-4806-A227-EAA6C6DB61FB}" destId="{253CCD4E-64FC-450D-904E-F8FB46AE9323}" srcOrd="0" destOrd="0" parTransId="{DA257FE1-EDE6-439B-A263-6D6FA62E3720}" sibTransId="{F0D6C0C6-A01E-410D-BB73-9211D0E8E72C}"/>
    <dgm:cxn modelId="{B00CF49C-FF00-4DC6-97CC-9C9730869CEE}" srcId="{25F8036A-05B0-49A2-B331-52C5C0270424}" destId="{4487BDF2-4D32-4E90-9DAF-C58D9162BE53}" srcOrd="1" destOrd="0" parTransId="{D8F830A2-8047-4D47-91C4-21A3F81EE920}" sibTransId="{CF329A77-4B68-4CB0-8E44-DC7D59A7797A}"/>
    <dgm:cxn modelId="{3B06C649-6485-46AB-A3E0-BBD0FFCC514F}" type="presOf" srcId="{FC42C5C2-BE79-4B9E-BAEC-685163A25C7B}" destId="{F05CF643-8391-4F67-AF2F-F3AAE141D1DA}" srcOrd="0" destOrd="0" presId="urn:microsoft.com/office/officeart/2009/3/layout/StepUpProcess"/>
    <dgm:cxn modelId="{147FE857-8AC9-463B-9E86-152A93F158C2}" type="presOf" srcId="{09010E01-E1D6-4553-B996-515381E81661}" destId="{4D0FC4FC-FF6B-46B1-952B-204A2F7C4CAF}" srcOrd="0" destOrd="2" presId="urn:microsoft.com/office/officeart/2009/3/layout/StepUpProcess"/>
    <dgm:cxn modelId="{45FF6361-22A9-4FA5-82F8-1C415F7F74A8}" type="presOf" srcId="{1B1933E4-37E6-4E36-9EE6-FEDBA6028F83}" destId="{47B8539D-90DA-47F1-8EBA-14B312BC53D9}" srcOrd="0" destOrd="2" presId="urn:microsoft.com/office/officeart/2009/3/layout/StepUpProcess"/>
    <dgm:cxn modelId="{D7337D8F-72C9-4B68-A1A8-5DDE8B4B0A80}" srcId="{4487BDF2-4D32-4E90-9DAF-C58D9162BE53}" destId="{09010E01-E1D6-4553-B996-515381E81661}" srcOrd="1" destOrd="0" parTransId="{D6D50559-5003-4449-8AEA-951BC5B133B7}" sibTransId="{E2101D80-45FA-4B05-8EDA-F2B1E6A59082}"/>
    <dgm:cxn modelId="{0E736121-02DD-4A1D-A16F-23BB5EC312D0}" srcId="{29AA9E9B-64F3-436B-8F32-D2331D223A0B}" destId="{9223EC7A-D631-4156-8361-8DCE2467603A}" srcOrd="1" destOrd="0" parTransId="{5910D812-26EC-4EEC-9FBA-DD454A958886}" sibTransId="{7580A6F3-A7FD-4B2A-A203-0E4B74D35C7D}"/>
    <dgm:cxn modelId="{CF8A2F9C-DA13-40BC-8E05-7C82EF4681E4}" type="presOf" srcId="{57A48E0A-13A5-4240-84EE-784568D8A4BC}" destId="{F05CF643-8391-4F67-AF2F-F3AAE141D1DA}" srcOrd="0" destOrd="2" presId="urn:microsoft.com/office/officeart/2009/3/layout/StepUpProcess"/>
    <dgm:cxn modelId="{549ED86C-06E0-4DC1-8C69-C4B58A97F153}" srcId="{FC42C5C2-BE79-4B9E-BAEC-685163A25C7B}" destId="{57A48E0A-13A5-4240-84EE-784568D8A4BC}" srcOrd="1" destOrd="0" parTransId="{98616EE9-46E0-4F8C-AA5A-DCCDB819EF69}" sibTransId="{92B9D286-F7CE-44EC-9FF8-CF77A1B691F4}"/>
    <dgm:cxn modelId="{218012F1-8A74-4210-9CA9-ED94C3F65FBD}" type="presOf" srcId="{29AA9E9B-64F3-436B-8F32-D2331D223A0B}" destId="{D966C617-B8FD-4974-A520-AA1A3BACCE24}" srcOrd="0" destOrd="0" presId="urn:microsoft.com/office/officeart/2009/3/layout/StepUpProcess"/>
    <dgm:cxn modelId="{AEF54BC4-DA1D-4B00-A44A-159118AE32E5}" srcId="{25F8036A-05B0-49A2-B331-52C5C0270424}" destId="{FC42C5C2-BE79-4B9E-BAEC-685163A25C7B}" srcOrd="3" destOrd="0" parTransId="{E5FA05CF-470D-4D8D-ADD4-21F9729BCE84}" sibTransId="{8D99E3EC-3207-4567-B8F8-46CA229E2F24}"/>
    <dgm:cxn modelId="{C01FBA85-B3AD-40B0-97AC-987D045571D0}" srcId="{773C9559-A898-4806-A227-EAA6C6DB61FB}" destId="{1B1933E4-37E6-4E36-9EE6-FEDBA6028F83}" srcOrd="1" destOrd="0" parTransId="{A13B2112-867A-42E7-9623-1FEF5683D4F7}" sibTransId="{967C5A25-8D43-439C-9541-1F6F99697690}"/>
    <dgm:cxn modelId="{96E03FB4-25A2-4371-8246-C8DA75DE1194}" srcId="{4487BDF2-4D32-4E90-9DAF-C58D9162BE53}" destId="{847F308A-9159-4214-92C5-C16D2A6CD0A0}" srcOrd="0" destOrd="0" parTransId="{C188A359-E154-4088-A872-475CAA0E176E}" sibTransId="{7B441FCB-17D6-42BF-BD1F-E50D6214C9AD}"/>
    <dgm:cxn modelId="{A4BDB8A4-13A5-48FE-A68C-4FD1AF0C1AEE}" type="presOf" srcId="{773B3D2C-E43A-46AA-883F-18031D5A1CCF}" destId="{F05CF643-8391-4F67-AF2F-F3AAE141D1DA}" srcOrd="0" destOrd="1" presId="urn:microsoft.com/office/officeart/2009/3/layout/StepUpProcess"/>
    <dgm:cxn modelId="{FF170378-CF7F-40F9-AA68-E8AE3F1AD4F7}" srcId="{25F8036A-05B0-49A2-B331-52C5C0270424}" destId="{773C9559-A898-4806-A227-EAA6C6DB61FB}" srcOrd="0" destOrd="0" parTransId="{59AA1115-8985-43A8-A5DF-B4D2D4BDE23E}" sibTransId="{964EA463-DE59-4F60-BA18-448DFCADCFE9}"/>
    <dgm:cxn modelId="{C57FD7EA-2753-4A9F-A5A6-63E1050B7952}" type="presOf" srcId="{9223EC7A-D631-4156-8361-8DCE2467603A}" destId="{D966C617-B8FD-4974-A520-AA1A3BACCE24}" srcOrd="0" destOrd="2" presId="urn:microsoft.com/office/officeart/2009/3/layout/StepUpProcess"/>
    <dgm:cxn modelId="{984F2D96-CC0D-4DC7-8575-E0F8F3D1892B}" type="presOf" srcId="{AE0D1EA9-B091-4EA8-842F-ACAEC4B121ED}" destId="{D966C617-B8FD-4974-A520-AA1A3BACCE24}" srcOrd="0" destOrd="1" presId="urn:microsoft.com/office/officeart/2009/3/layout/StepUpProcess"/>
    <dgm:cxn modelId="{3D2FF26B-9796-479B-AA59-839273F0CBD5}" type="presOf" srcId="{4487BDF2-4D32-4E90-9DAF-C58D9162BE53}" destId="{4D0FC4FC-FF6B-46B1-952B-204A2F7C4CAF}" srcOrd="0" destOrd="0" presId="urn:microsoft.com/office/officeart/2009/3/layout/StepUpProcess"/>
    <dgm:cxn modelId="{8906EA8F-2876-4AA7-857C-E9E75A048C99}" srcId="{29AA9E9B-64F3-436B-8F32-D2331D223A0B}" destId="{AE0D1EA9-B091-4EA8-842F-ACAEC4B121ED}" srcOrd="0" destOrd="0" parTransId="{6B475691-D024-456E-9867-A218A577C7D0}" sibTransId="{20D6C46F-3BA7-4E47-9362-3305E19EB291}"/>
    <dgm:cxn modelId="{C51A5F1A-CE4A-4B45-9841-BF5ACF6EC820}" type="presOf" srcId="{25F8036A-05B0-49A2-B331-52C5C0270424}" destId="{41F299D6-AADE-4794-8976-C183FF7E22FA}" srcOrd="0" destOrd="0" presId="urn:microsoft.com/office/officeart/2009/3/layout/StepUpProcess"/>
    <dgm:cxn modelId="{29B08E03-C5C4-43E1-913C-283924EB7ABE}" srcId="{25F8036A-05B0-49A2-B331-52C5C0270424}" destId="{29AA9E9B-64F3-436B-8F32-D2331D223A0B}" srcOrd="2" destOrd="0" parTransId="{24D29575-2B9D-4AB7-8442-5DBAAED663FD}" sibTransId="{4FB322E6-1B95-47CB-971F-774D0F0142CB}"/>
    <dgm:cxn modelId="{BC1E6B34-DF0C-443B-8318-DF103BBA09DC}" type="presParOf" srcId="{41F299D6-AADE-4794-8976-C183FF7E22FA}" destId="{CFCE7997-0DC2-4DE6-8CB3-495CADC14611}" srcOrd="0" destOrd="0" presId="urn:microsoft.com/office/officeart/2009/3/layout/StepUpProcess"/>
    <dgm:cxn modelId="{710E29AA-5C9E-436D-B6F6-D0679B84E47A}" type="presParOf" srcId="{CFCE7997-0DC2-4DE6-8CB3-495CADC14611}" destId="{14CC266D-5F37-451A-992D-B9901715020A}" srcOrd="0" destOrd="0" presId="urn:microsoft.com/office/officeart/2009/3/layout/StepUpProcess"/>
    <dgm:cxn modelId="{3B455ABE-F7DD-42AD-A6A0-5A55107CB2E4}" type="presParOf" srcId="{CFCE7997-0DC2-4DE6-8CB3-495CADC14611}" destId="{47B8539D-90DA-47F1-8EBA-14B312BC53D9}" srcOrd="1" destOrd="0" presId="urn:microsoft.com/office/officeart/2009/3/layout/StepUpProcess"/>
    <dgm:cxn modelId="{46FC8C0C-D6AF-45C6-8B38-E0BC857B4793}" type="presParOf" srcId="{CFCE7997-0DC2-4DE6-8CB3-495CADC14611}" destId="{C50C1578-A70D-4B77-8BAC-ACDCE62E9EC3}" srcOrd="2" destOrd="0" presId="urn:microsoft.com/office/officeart/2009/3/layout/StepUpProcess"/>
    <dgm:cxn modelId="{239D4861-B577-463E-B00C-0C2CF9BE7F8B}" type="presParOf" srcId="{41F299D6-AADE-4794-8976-C183FF7E22FA}" destId="{E45DB96D-3FF1-49AF-A4EF-659AA6CAA049}" srcOrd="1" destOrd="0" presId="urn:microsoft.com/office/officeart/2009/3/layout/StepUpProcess"/>
    <dgm:cxn modelId="{9C3C7252-9772-49E5-B068-208EB16AAEF8}" type="presParOf" srcId="{E45DB96D-3FF1-49AF-A4EF-659AA6CAA049}" destId="{E8FF896B-A3C4-4C7B-9C22-D67ED5879292}" srcOrd="0" destOrd="0" presId="urn:microsoft.com/office/officeart/2009/3/layout/StepUpProcess"/>
    <dgm:cxn modelId="{39271A1D-06D8-4F55-9229-8034C311CE95}" type="presParOf" srcId="{41F299D6-AADE-4794-8976-C183FF7E22FA}" destId="{BC884E7F-7479-45A1-904D-E949578DAF54}" srcOrd="2" destOrd="0" presId="urn:microsoft.com/office/officeart/2009/3/layout/StepUpProcess"/>
    <dgm:cxn modelId="{076823A1-24C3-4940-8B77-E0D228177EE4}" type="presParOf" srcId="{BC884E7F-7479-45A1-904D-E949578DAF54}" destId="{9F79819B-09E2-472B-BA18-C9CDBB66AC24}" srcOrd="0" destOrd="0" presId="urn:microsoft.com/office/officeart/2009/3/layout/StepUpProcess"/>
    <dgm:cxn modelId="{CDA2B1AE-00B9-402A-9E12-2987F6551540}" type="presParOf" srcId="{BC884E7F-7479-45A1-904D-E949578DAF54}" destId="{4D0FC4FC-FF6B-46B1-952B-204A2F7C4CAF}" srcOrd="1" destOrd="0" presId="urn:microsoft.com/office/officeart/2009/3/layout/StepUpProcess"/>
    <dgm:cxn modelId="{CAEB0B14-C09D-4B93-A046-619F0DDF2806}" type="presParOf" srcId="{BC884E7F-7479-45A1-904D-E949578DAF54}" destId="{86C3E17C-DFE0-4627-B0CE-785E5AABCCDF}" srcOrd="2" destOrd="0" presId="urn:microsoft.com/office/officeart/2009/3/layout/StepUpProcess"/>
    <dgm:cxn modelId="{109872FE-EFA3-4C50-A675-B08F2A60324C}" type="presParOf" srcId="{41F299D6-AADE-4794-8976-C183FF7E22FA}" destId="{74F30CE6-48FB-487A-8CBB-3C01E3D8ADF5}" srcOrd="3" destOrd="0" presId="urn:microsoft.com/office/officeart/2009/3/layout/StepUpProcess"/>
    <dgm:cxn modelId="{1BA2AE30-1CAF-4A1B-A7AC-39A42AAC8B0E}" type="presParOf" srcId="{74F30CE6-48FB-487A-8CBB-3C01E3D8ADF5}" destId="{29F9702E-458B-42F9-B62F-AE528CC466B5}" srcOrd="0" destOrd="0" presId="urn:microsoft.com/office/officeart/2009/3/layout/StepUpProcess"/>
    <dgm:cxn modelId="{CB41DD7E-2365-4915-98F0-57C34EB1CCA7}" type="presParOf" srcId="{41F299D6-AADE-4794-8976-C183FF7E22FA}" destId="{36E646AA-09CA-421C-A812-F56A81F9B4DB}" srcOrd="4" destOrd="0" presId="urn:microsoft.com/office/officeart/2009/3/layout/StepUpProcess"/>
    <dgm:cxn modelId="{4E52DA01-A2BD-4CDD-BDCC-CAE94EDF1D84}" type="presParOf" srcId="{36E646AA-09CA-421C-A812-F56A81F9B4DB}" destId="{F655DC87-F3D9-4FA8-B0E0-27B4C4B3DCCF}" srcOrd="0" destOrd="0" presId="urn:microsoft.com/office/officeart/2009/3/layout/StepUpProcess"/>
    <dgm:cxn modelId="{377C135D-40FE-40A2-BEB7-789E97B71EAF}" type="presParOf" srcId="{36E646AA-09CA-421C-A812-F56A81F9B4DB}" destId="{D966C617-B8FD-4974-A520-AA1A3BACCE24}" srcOrd="1" destOrd="0" presId="urn:microsoft.com/office/officeart/2009/3/layout/StepUpProcess"/>
    <dgm:cxn modelId="{A6B39FFA-82A0-45B3-B56E-78CE342D440A}" type="presParOf" srcId="{36E646AA-09CA-421C-A812-F56A81F9B4DB}" destId="{E007560B-6015-4515-8FA1-235464CDCCFF}" srcOrd="2" destOrd="0" presId="urn:microsoft.com/office/officeart/2009/3/layout/StepUpProcess"/>
    <dgm:cxn modelId="{224EAF09-D565-4E41-ABEF-52B32C78B539}" type="presParOf" srcId="{41F299D6-AADE-4794-8976-C183FF7E22FA}" destId="{A86125B4-4738-441D-8E06-B70F7ABE00AA}" srcOrd="5" destOrd="0" presId="urn:microsoft.com/office/officeart/2009/3/layout/StepUpProcess"/>
    <dgm:cxn modelId="{6A661BCB-F7FE-469D-B12D-4126875100DC}" type="presParOf" srcId="{A86125B4-4738-441D-8E06-B70F7ABE00AA}" destId="{579FA02D-4B56-4806-965E-96C4737CEDEC}" srcOrd="0" destOrd="0" presId="urn:microsoft.com/office/officeart/2009/3/layout/StepUpProcess"/>
    <dgm:cxn modelId="{2E46E3D5-6CC5-495D-B624-3E5C6DCBA072}" type="presParOf" srcId="{41F299D6-AADE-4794-8976-C183FF7E22FA}" destId="{EC3F8323-AFEE-4536-8747-8438F7F06E2B}" srcOrd="6" destOrd="0" presId="urn:microsoft.com/office/officeart/2009/3/layout/StepUpProcess"/>
    <dgm:cxn modelId="{042C857F-1DE7-481C-9501-31535C440E13}" type="presParOf" srcId="{EC3F8323-AFEE-4536-8747-8438F7F06E2B}" destId="{868FAD50-E03C-48ED-88AB-890DD8EF689B}" srcOrd="0" destOrd="0" presId="urn:microsoft.com/office/officeart/2009/3/layout/StepUpProcess"/>
    <dgm:cxn modelId="{A7484DEA-ABE0-405C-844A-36CF6DE08BF5}" type="presParOf" srcId="{EC3F8323-AFEE-4536-8747-8438F7F06E2B}" destId="{F05CF643-8391-4F67-AF2F-F3AAE141D1D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28BD1-17C5-4FFE-8DDE-039A31354CAD}" type="doc">
      <dgm:prSet loTypeId="urn:microsoft.com/office/officeart/2005/8/layout/targe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27F413-8462-49F1-9A11-3DC962C7AB84}">
      <dgm:prSet phldrT="[Text]" custT="1"/>
      <dgm:spPr/>
      <dgm:t>
        <a:bodyPr/>
        <a:lstStyle/>
        <a:p>
          <a:r>
            <a:rPr lang="mn-MN" sz="3600" dirty="0" smtClean="0">
              <a:latin typeface="Arial" pitchFamily="34" charset="0"/>
              <a:cs typeface="Arial" pitchFamily="34" charset="0"/>
            </a:rPr>
            <a:t>11.25</a:t>
          </a:r>
        </a:p>
        <a:p>
          <a:r>
            <a:rPr lang="mn-MN" sz="3600" dirty="0" smtClean="0">
              <a:latin typeface="Arial" pitchFamily="34" charset="0"/>
              <a:cs typeface="Arial" pitchFamily="34" charset="0"/>
            </a:rPr>
            <a:t>12.05</a:t>
          </a:r>
          <a:endParaRPr lang="en-US" sz="4800" dirty="0">
            <a:latin typeface="Arial" pitchFamily="34" charset="0"/>
            <a:cs typeface="Arial" pitchFamily="34" charset="0"/>
          </a:endParaRPr>
        </a:p>
      </dgm:t>
    </dgm:pt>
    <dgm:pt modelId="{D7DB212B-F8C4-4945-80BA-6A61015F5EF3}" type="parTrans" cxnId="{0BD622C9-24C2-41F4-9EF0-F443A070499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9D760CC-868E-4EAC-BD7A-2CE3A4033462}" type="sibTrans" cxnId="{0BD622C9-24C2-41F4-9EF0-F443A070499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CAF4D89-A948-4813-82BE-12A56067CCF8}">
      <dgm:prSet phldrT="[Text]" custT="1"/>
      <dgm:spPr/>
      <dgm:t>
        <a:bodyPr/>
        <a:lstStyle/>
        <a:p>
          <a:r>
            <a:rPr lang="mn-MN" sz="2000" dirty="0" smtClean="0">
              <a:latin typeface="Arial" pitchFamily="34" charset="0"/>
              <a:cs typeface="Arial" pitchFamily="34" charset="0"/>
            </a:rPr>
            <a:t>Аймаг, нийслэлийн ИТХ-д төсвөө өргөн мэдүүлэх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CE84B63-B28A-4617-A8F0-B762B00BCD9A}" type="parTrans" cxnId="{673308C8-E436-40D6-BE26-4BE84F38551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6A702101-67DF-47DA-A6C6-D53D9998A545}" type="sibTrans" cxnId="{673308C8-E436-40D6-BE26-4BE84F38551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DFA4F4A-76F5-4282-8CB6-7F0BE267A23F}">
      <dgm:prSet phldrT="[Text]" custT="1"/>
      <dgm:spPr/>
      <dgm:t>
        <a:bodyPr/>
        <a:lstStyle/>
        <a:p>
          <a:r>
            <a:rPr lang="mn-MN" sz="2000" dirty="0" smtClean="0">
              <a:latin typeface="Arial" pitchFamily="34" charset="0"/>
              <a:cs typeface="Arial" pitchFamily="34" charset="0"/>
            </a:rPr>
            <a:t>ИТХ- төсөв батлах</a:t>
          </a:r>
          <a:endParaRPr lang="en-US" sz="1900" dirty="0">
            <a:latin typeface="Arial" pitchFamily="34" charset="0"/>
            <a:cs typeface="Arial" pitchFamily="34" charset="0"/>
          </a:endParaRPr>
        </a:p>
      </dgm:t>
    </dgm:pt>
    <dgm:pt modelId="{3EB281FF-6922-4A7A-894D-028B80156317}" type="parTrans" cxnId="{B0319EF8-7A36-455B-90A4-776A06B6F67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03D350B-96D2-4C2E-A00B-73B58D95F586}" type="sibTrans" cxnId="{B0319EF8-7A36-455B-90A4-776A06B6F67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83981D1-9001-4AFA-9280-A3279BFDA4D8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12.10</a:t>
          </a:r>
        </a:p>
        <a:p>
          <a:r>
            <a:rPr lang="mn-MN" dirty="0" smtClean="0">
              <a:latin typeface="Arial" pitchFamily="34" charset="0"/>
              <a:cs typeface="Arial" pitchFamily="34" charset="0"/>
            </a:rPr>
            <a:t>12.20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753008D-F64E-469F-ADF8-F9D5F4A0F107}" type="parTrans" cxnId="{08B4E524-66F5-40FC-B4FD-21B423ED949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8FC5ECD-7C5E-48ED-90F3-17853EEF7C50}" type="sibTrans" cxnId="{08B4E524-66F5-40FC-B4FD-21B423ED949C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944A2E4-5CCE-4EF5-8D0A-E0D0468993D1}">
      <dgm:prSet phldrT="[Text]" custT="1"/>
      <dgm:spPr/>
      <dgm:t>
        <a:bodyPr/>
        <a:lstStyle/>
        <a:p>
          <a:r>
            <a:rPr lang="mn-MN" sz="2000" dirty="0" smtClean="0">
              <a:latin typeface="Arial" pitchFamily="34" charset="0"/>
              <a:cs typeface="Arial" pitchFamily="34" charset="0"/>
            </a:rPr>
            <a:t>Сум, дүүргийн ИТХ-д төсөв өргөн мэдүүлэх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4AB1F40-44E7-42D7-A1DB-27A285E67FFB}" type="parTrans" cxnId="{2996F5B7-42D1-4DBA-9931-E3A9F8B615F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1D209F8-0F66-4A6B-A158-8489A0309134}" type="sibTrans" cxnId="{2996F5B7-42D1-4DBA-9931-E3A9F8B615F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ABF6F4D-16E7-4835-98FF-885CB4528C9D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12.31</a:t>
          </a:r>
        </a:p>
      </dgm:t>
    </dgm:pt>
    <dgm:pt modelId="{27464BB3-68DB-4335-8DE3-5C9C460371D4}" type="parTrans" cxnId="{282516F7-D23E-4D6B-ADEF-2DECE7FD37B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55BB3E9-9A61-47AD-AF60-83F21AFBCCC8}" type="sibTrans" cxnId="{282516F7-D23E-4D6B-ADEF-2DECE7FD37B0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7623809-79D9-4D28-8902-6FE39F2B2986}">
      <dgm:prSet phldrT="[Text]"/>
      <dgm:spPr/>
      <dgm:t>
        <a:bodyPr/>
        <a:lstStyle/>
        <a:p>
          <a:r>
            <a:rPr lang="mn-MN" dirty="0" smtClean="0">
              <a:latin typeface="Arial" pitchFamily="34" charset="0"/>
              <a:cs typeface="Arial" pitchFamily="34" charset="0"/>
            </a:rPr>
            <a:t>Аймаг, нийслэлийн засаг дарга жилийн батлагдсан </a:t>
          </a:r>
          <a:r>
            <a:rPr lang="mn-MN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төсвийн нэгтгэлийг Сангийн яаманд хүргүүлэх</a:t>
          </a:r>
          <a:endParaRPr lang="en-US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DA124C61-0782-413B-89E7-A914118E85E5}" type="parTrans" cxnId="{C04845B2-927E-4D79-91A5-BB4C924C308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0065344-D190-4741-BC2B-D282C886A9F3}" type="sibTrans" cxnId="{C04845B2-927E-4D79-91A5-BB4C924C308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E0CB6F70-6BBB-4FBD-8FBE-2C7865423486}">
      <dgm:prSet custT="1"/>
      <dgm:spPr/>
      <dgm:t>
        <a:bodyPr/>
        <a:lstStyle/>
        <a:p>
          <a:r>
            <a:rPr lang="mn-MN" sz="2000" dirty="0" smtClean="0">
              <a:latin typeface="Arial" pitchFamily="34" charset="0"/>
              <a:cs typeface="Arial" pitchFamily="34" charset="0"/>
            </a:rPr>
            <a:t>ИТХ- төсөв батлах</a:t>
          </a:r>
          <a:endParaRPr lang="en-US" sz="1900" dirty="0">
            <a:latin typeface="Arial" pitchFamily="34" charset="0"/>
            <a:cs typeface="Arial" pitchFamily="34" charset="0"/>
          </a:endParaRPr>
        </a:p>
      </dgm:t>
    </dgm:pt>
    <dgm:pt modelId="{EEC56155-025D-44A7-8E67-321327F63422}" type="parTrans" cxnId="{A6D54EE9-BACC-4033-96AF-0278829E55E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D36AFFA-FDC8-44C6-A083-26809600A5BB}" type="sibTrans" cxnId="{A6D54EE9-BACC-4033-96AF-0278829E55E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9BE0142-1F17-4444-8515-73CF071603A7}" type="pres">
      <dgm:prSet presAssocID="{1B728BD1-17C5-4FFE-8DDE-039A31354CA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D8586-54CB-4385-B530-9AD249C68F97}" type="pres">
      <dgm:prSet presAssocID="{B827F413-8462-49F1-9A11-3DC962C7AB84}" presName="circle1" presStyleLbl="node1" presStyleIdx="0" presStyleCnt="3"/>
      <dgm:spPr/>
    </dgm:pt>
    <dgm:pt modelId="{45C689FA-47DF-4222-9E9F-7FFECAA669DD}" type="pres">
      <dgm:prSet presAssocID="{B827F413-8462-49F1-9A11-3DC962C7AB84}" presName="space" presStyleCnt="0"/>
      <dgm:spPr/>
    </dgm:pt>
    <dgm:pt modelId="{533A159D-8E6B-4D9B-9971-360236E01EA9}" type="pres">
      <dgm:prSet presAssocID="{B827F413-8462-49F1-9A11-3DC962C7AB84}" presName="rect1" presStyleLbl="alignAcc1" presStyleIdx="0" presStyleCnt="3"/>
      <dgm:spPr/>
      <dgm:t>
        <a:bodyPr/>
        <a:lstStyle/>
        <a:p>
          <a:endParaRPr lang="en-US"/>
        </a:p>
      </dgm:t>
    </dgm:pt>
    <dgm:pt modelId="{710F4F14-CB14-4C54-86CF-6E003F5BACD0}" type="pres">
      <dgm:prSet presAssocID="{783981D1-9001-4AFA-9280-A3279BFDA4D8}" presName="vertSpace2" presStyleLbl="node1" presStyleIdx="0" presStyleCnt="3"/>
      <dgm:spPr/>
    </dgm:pt>
    <dgm:pt modelId="{E2623B64-E85B-48AF-B808-D9897F0F0A65}" type="pres">
      <dgm:prSet presAssocID="{783981D1-9001-4AFA-9280-A3279BFDA4D8}" presName="circle2" presStyleLbl="node1" presStyleIdx="1" presStyleCnt="3"/>
      <dgm:spPr/>
    </dgm:pt>
    <dgm:pt modelId="{08D8AF2F-7F16-49BE-AE7B-B965715E34C1}" type="pres">
      <dgm:prSet presAssocID="{783981D1-9001-4AFA-9280-A3279BFDA4D8}" presName="rect2" presStyleLbl="alignAcc1" presStyleIdx="1" presStyleCnt="3" custLinFactNeighborX="391" custLinFactNeighborY="1456"/>
      <dgm:spPr/>
      <dgm:t>
        <a:bodyPr/>
        <a:lstStyle/>
        <a:p>
          <a:endParaRPr lang="en-US"/>
        </a:p>
      </dgm:t>
    </dgm:pt>
    <dgm:pt modelId="{DFD6E1B4-BB20-4A1F-BDE8-FF3EF42B7F31}" type="pres">
      <dgm:prSet presAssocID="{AABF6F4D-16E7-4835-98FF-885CB4528C9D}" presName="vertSpace3" presStyleLbl="node1" presStyleIdx="1" presStyleCnt="3"/>
      <dgm:spPr/>
    </dgm:pt>
    <dgm:pt modelId="{04D7604E-50D6-4302-A9FC-F80F34631CA0}" type="pres">
      <dgm:prSet presAssocID="{AABF6F4D-16E7-4835-98FF-885CB4528C9D}" presName="circle3" presStyleLbl="node1" presStyleIdx="2" presStyleCnt="3"/>
      <dgm:spPr/>
    </dgm:pt>
    <dgm:pt modelId="{06F34C3C-AD5D-4EA1-AE00-CE6C72F48640}" type="pres">
      <dgm:prSet presAssocID="{AABF6F4D-16E7-4835-98FF-885CB4528C9D}" presName="rect3" presStyleLbl="alignAcc1" presStyleIdx="2" presStyleCnt="3"/>
      <dgm:spPr/>
      <dgm:t>
        <a:bodyPr/>
        <a:lstStyle/>
        <a:p>
          <a:endParaRPr lang="en-US"/>
        </a:p>
      </dgm:t>
    </dgm:pt>
    <dgm:pt modelId="{C99432A2-0031-4B7C-AD62-038D1BC55248}" type="pres">
      <dgm:prSet presAssocID="{B827F413-8462-49F1-9A11-3DC962C7AB8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CA76F-DD4E-478B-8C64-A8F011C0BB0F}" type="pres">
      <dgm:prSet presAssocID="{B827F413-8462-49F1-9A11-3DC962C7AB8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8924E-A407-4913-80BE-A35A7A7B45A7}" type="pres">
      <dgm:prSet presAssocID="{783981D1-9001-4AFA-9280-A3279BFDA4D8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D2864-B2FF-4F13-A164-237967B92DE0}" type="pres">
      <dgm:prSet presAssocID="{783981D1-9001-4AFA-9280-A3279BFDA4D8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CBC1C-EF27-46E2-A8EF-EBB6B922B4EF}" type="pres">
      <dgm:prSet presAssocID="{AABF6F4D-16E7-4835-98FF-885CB4528C9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C2F98-E1B1-4947-B9B8-A01D783DFD5B}" type="pres">
      <dgm:prSet presAssocID="{AABF6F4D-16E7-4835-98FF-885CB4528C9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27982-3131-4E1A-86DA-AAF8A689C5CB}" type="presOf" srcId="{AABF6F4D-16E7-4835-98FF-885CB4528C9D}" destId="{762CBC1C-EF27-46E2-A8EF-EBB6B922B4EF}" srcOrd="1" destOrd="0" presId="urn:microsoft.com/office/officeart/2005/8/layout/target3"/>
    <dgm:cxn modelId="{A18DF334-7211-41F8-B9E5-5907506BE744}" type="presOf" srcId="{AABF6F4D-16E7-4835-98FF-885CB4528C9D}" destId="{06F34C3C-AD5D-4EA1-AE00-CE6C72F48640}" srcOrd="0" destOrd="0" presId="urn:microsoft.com/office/officeart/2005/8/layout/target3"/>
    <dgm:cxn modelId="{D85B2A4E-F9CF-4719-933F-B666A471E495}" type="presOf" srcId="{783981D1-9001-4AFA-9280-A3279BFDA4D8}" destId="{08D8AF2F-7F16-49BE-AE7B-B965715E34C1}" srcOrd="0" destOrd="0" presId="urn:microsoft.com/office/officeart/2005/8/layout/target3"/>
    <dgm:cxn modelId="{2996F5B7-42D1-4DBA-9931-E3A9F8B615F1}" srcId="{783981D1-9001-4AFA-9280-A3279BFDA4D8}" destId="{9944A2E4-5CCE-4EF5-8D0A-E0D0468993D1}" srcOrd="0" destOrd="0" parTransId="{F4AB1F40-44E7-42D7-A1DB-27A285E67FFB}" sibTransId="{31D209F8-0F66-4A6B-A158-8489A0309134}"/>
    <dgm:cxn modelId="{B0319EF8-7A36-455B-90A4-776A06B6F678}" srcId="{B827F413-8462-49F1-9A11-3DC962C7AB84}" destId="{8DFA4F4A-76F5-4282-8CB6-7F0BE267A23F}" srcOrd="1" destOrd="0" parTransId="{3EB281FF-6922-4A7A-894D-028B80156317}" sibTransId="{703D350B-96D2-4C2E-A00B-73B58D95F586}"/>
    <dgm:cxn modelId="{8004062A-E6FB-4C12-B82D-D38369A885AF}" type="presOf" srcId="{9944A2E4-5CCE-4EF5-8D0A-E0D0468993D1}" destId="{BC0D2864-B2FF-4F13-A164-237967B92DE0}" srcOrd="0" destOrd="0" presId="urn:microsoft.com/office/officeart/2005/8/layout/target3"/>
    <dgm:cxn modelId="{5A155F40-A4D2-422A-9C47-0A8CFE264067}" type="presOf" srcId="{8DFA4F4A-76F5-4282-8CB6-7F0BE267A23F}" destId="{F25CA76F-DD4E-478B-8C64-A8F011C0BB0F}" srcOrd="0" destOrd="1" presId="urn:microsoft.com/office/officeart/2005/8/layout/target3"/>
    <dgm:cxn modelId="{6CC544E0-F815-4D68-94D0-D7C45AD07F68}" type="presOf" srcId="{783981D1-9001-4AFA-9280-A3279BFDA4D8}" destId="{CAA8924E-A407-4913-80BE-A35A7A7B45A7}" srcOrd="1" destOrd="0" presId="urn:microsoft.com/office/officeart/2005/8/layout/target3"/>
    <dgm:cxn modelId="{DAD6CCBE-05A2-49CB-900E-3B6788BA320F}" type="presOf" srcId="{B827F413-8462-49F1-9A11-3DC962C7AB84}" destId="{C99432A2-0031-4B7C-AD62-038D1BC55248}" srcOrd="1" destOrd="0" presId="urn:microsoft.com/office/officeart/2005/8/layout/target3"/>
    <dgm:cxn modelId="{75559F18-0E8A-47A7-AD0F-BFB6FD5D44E5}" type="presOf" srcId="{1B728BD1-17C5-4FFE-8DDE-039A31354CAD}" destId="{09BE0142-1F17-4444-8515-73CF071603A7}" srcOrd="0" destOrd="0" presId="urn:microsoft.com/office/officeart/2005/8/layout/target3"/>
    <dgm:cxn modelId="{08B4E524-66F5-40FC-B4FD-21B423ED949C}" srcId="{1B728BD1-17C5-4FFE-8DDE-039A31354CAD}" destId="{783981D1-9001-4AFA-9280-A3279BFDA4D8}" srcOrd="1" destOrd="0" parTransId="{2753008D-F64E-469F-ADF8-F9D5F4A0F107}" sibTransId="{88FC5ECD-7C5E-48ED-90F3-17853EEF7C50}"/>
    <dgm:cxn modelId="{0B2B18F9-6679-4D10-A043-A6ED64EBDC94}" type="presOf" srcId="{37623809-79D9-4D28-8902-6FE39F2B2986}" destId="{3DDC2F98-E1B1-4947-B9B8-A01D783DFD5B}" srcOrd="0" destOrd="0" presId="urn:microsoft.com/office/officeart/2005/8/layout/target3"/>
    <dgm:cxn modelId="{447D913E-F2F6-4BE6-8400-DC06A3BF81F1}" type="presOf" srcId="{E0CB6F70-6BBB-4FBD-8FBE-2C7865423486}" destId="{BC0D2864-B2FF-4F13-A164-237967B92DE0}" srcOrd="0" destOrd="1" presId="urn:microsoft.com/office/officeart/2005/8/layout/target3"/>
    <dgm:cxn modelId="{0F7B0AC2-F676-496E-867B-E79A6666C576}" type="presOf" srcId="{7CAF4D89-A948-4813-82BE-12A56067CCF8}" destId="{F25CA76F-DD4E-478B-8C64-A8F011C0BB0F}" srcOrd="0" destOrd="0" presId="urn:microsoft.com/office/officeart/2005/8/layout/target3"/>
    <dgm:cxn modelId="{282516F7-D23E-4D6B-ADEF-2DECE7FD37B0}" srcId="{1B728BD1-17C5-4FFE-8DDE-039A31354CAD}" destId="{AABF6F4D-16E7-4835-98FF-885CB4528C9D}" srcOrd="2" destOrd="0" parTransId="{27464BB3-68DB-4335-8DE3-5C9C460371D4}" sibTransId="{D55BB3E9-9A61-47AD-AF60-83F21AFBCCC8}"/>
    <dgm:cxn modelId="{A6D54EE9-BACC-4033-96AF-0278829E55E9}" srcId="{783981D1-9001-4AFA-9280-A3279BFDA4D8}" destId="{E0CB6F70-6BBB-4FBD-8FBE-2C7865423486}" srcOrd="1" destOrd="0" parTransId="{EEC56155-025D-44A7-8E67-321327F63422}" sibTransId="{FD36AFFA-FDC8-44C6-A083-26809600A5BB}"/>
    <dgm:cxn modelId="{CF4EDD0D-50ED-458C-A386-AAED4C5BB45B}" type="presOf" srcId="{B827F413-8462-49F1-9A11-3DC962C7AB84}" destId="{533A159D-8E6B-4D9B-9971-360236E01EA9}" srcOrd="0" destOrd="0" presId="urn:microsoft.com/office/officeart/2005/8/layout/target3"/>
    <dgm:cxn modelId="{673308C8-E436-40D6-BE26-4BE84F38551A}" srcId="{B827F413-8462-49F1-9A11-3DC962C7AB84}" destId="{7CAF4D89-A948-4813-82BE-12A56067CCF8}" srcOrd="0" destOrd="0" parTransId="{9CE84B63-B28A-4617-A8F0-B762B00BCD9A}" sibTransId="{6A702101-67DF-47DA-A6C6-D53D9998A545}"/>
    <dgm:cxn modelId="{C04845B2-927E-4D79-91A5-BB4C924C3088}" srcId="{AABF6F4D-16E7-4835-98FF-885CB4528C9D}" destId="{37623809-79D9-4D28-8902-6FE39F2B2986}" srcOrd="0" destOrd="0" parTransId="{DA124C61-0782-413B-89E7-A914118E85E5}" sibTransId="{30065344-D190-4741-BC2B-D282C886A9F3}"/>
    <dgm:cxn modelId="{0BD622C9-24C2-41F4-9EF0-F443A070499D}" srcId="{1B728BD1-17C5-4FFE-8DDE-039A31354CAD}" destId="{B827F413-8462-49F1-9A11-3DC962C7AB84}" srcOrd="0" destOrd="0" parTransId="{D7DB212B-F8C4-4945-80BA-6A61015F5EF3}" sibTransId="{09D760CC-868E-4EAC-BD7A-2CE3A4033462}"/>
    <dgm:cxn modelId="{E3913B76-C5CA-48F4-84DB-9E2C0EBE5BCD}" type="presParOf" srcId="{09BE0142-1F17-4444-8515-73CF071603A7}" destId="{F8BD8586-54CB-4385-B530-9AD249C68F97}" srcOrd="0" destOrd="0" presId="urn:microsoft.com/office/officeart/2005/8/layout/target3"/>
    <dgm:cxn modelId="{34E46556-D324-4792-B942-BF4546E1B7DE}" type="presParOf" srcId="{09BE0142-1F17-4444-8515-73CF071603A7}" destId="{45C689FA-47DF-4222-9E9F-7FFECAA669DD}" srcOrd="1" destOrd="0" presId="urn:microsoft.com/office/officeart/2005/8/layout/target3"/>
    <dgm:cxn modelId="{2C0E5C10-0424-44A0-A0E0-65E25D49AB56}" type="presParOf" srcId="{09BE0142-1F17-4444-8515-73CF071603A7}" destId="{533A159D-8E6B-4D9B-9971-360236E01EA9}" srcOrd="2" destOrd="0" presId="urn:microsoft.com/office/officeart/2005/8/layout/target3"/>
    <dgm:cxn modelId="{B05739E2-7154-4E25-A06C-A86BB944B062}" type="presParOf" srcId="{09BE0142-1F17-4444-8515-73CF071603A7}" destId="{710F4F14-CB14-4C54-86CF-6E003F5BACD0}" srcOrd="3" destOrd="0" presId="urn:microsoft.com/office/officeart/2005/8/layout/target3"/>
    <dgm:cxn modelId="{864A017B-0142-40B4-AE16-C17F864D674C}" type="presParOf" srcId="{09BE0142-1F17-4444-8515-73CF071603A7}" destId="{E2623B64-E85B-48AF-B808-D9897F0F0A65}" srcOrd="4" destOrd="0" presId="urn:microsoft.com/office/officeart/2005/8/layout/target3"/>
    <dgm:cxn modelId="{DC88CE2E-4D2D-4B1F-B330-BDFB2062AB15}" type="presParOf" srcId="{09BE0142-1F17-4444-8515-73CF071603A7}" destId="{08D8AF2F-7F16-49BE-AE7B-B965715E34C1}" srcOrd="5" destOrd="0" presId="urn:microsoft.com/office/officeart/2005/8/layout/target3"/>
    <dgm:cxn modelId="{0F6365D8-7489-4545-AF11-87C5FC209562}" type="presParOf" srcId="{09BE0142-1F17-4444-8515-73CF071603A7}" destId="{DFD6E1B4-BB20-4A1F-BDE8-FF3EF42B7F31}" srcOrd="6" destOrd="0" presId="urn:microsoft.com/office/officeart/2005/8/layout/target3"/>
    <dgm:cxn modelId="{B53056EA-E95A-4FF9-8EB9-3C191A0620E3}" type="presParOf" srcId="{09BE0142-1F17-4444-8515-73CF071603A7}" destId="{04D7604E-50D6-4302-A9FC-F80F34631CA0}" srcOrd="7" destOrd="0" presId="urn:microsoft.com/office/officeart/2005/8/layout/target3"/>
    <dgm:cxn modelId="{704178BE-6E7F-4341-9890-4F93945500EA}" type="presParOf" srcId="{09BE0142-1F17-4444-8515-73CF071603A7}" destId="{06F34C3C-AD5D-4EA1-AE00-CE6C72F48640}" srcOrd="8" destOrd="0" presId="urn:microsoft.com/office/officeart/2005/8/layout/target3"/>
    <dgm:cxn modelId="{70DFF533-2ADA-4CE9-BA5B-0B05F90F7A8E}" type="presParOf" srcId="{09BE0142-1F17-4444-8515-73CF071603A7}" destId="{C99432A2-0031-4B7C-AD62-038D1BC55248}" srcOrd="9" destOrd="0" presId="urn:microsoft.com/office/officeart/2005/8/layout/target3"/>
    <dgm:cxn modelId="{62A04959-8904-4166-A1FD-059EAE6D205E}" type="presParOf" srcId="{09BE0142-1F17-4444-8515-73CF071603A7}" destId="{F25CA76F-DD4E-478B-8C64-A8F011C0BB0F}" srcOrd="10" destOrd="0" presId="urn:microsoft.com/office/officeart/2005/8/layout/target3"/>
    <dgm:cxn modelId="{50AB0673-6E38-4662-83FC-08913E0E48C8}" type="presParOf" srcId="{09BE0142-1F17-4444-8515-73CF071603A7}" destId="{CAA8924E-A407-4913-80BE-A35A7A7B45A7}" srcOrd="11" destOrd="0" presId="urn:microsoft.com/office/officeart/2005/8/layout/target3"/>
    <dgm:cxn modelId="{85D456DD-3456-4300-BA2F-CA08AED04D6A}" type="presParOf" srcId="{09BE0142-1F17-4444-8515-73CF071603A7}" destId="{BC0D2864-B2FF-4F13-A164-237967B92DE0}" srcOrd="12" destOrd="0" presId="urn:microsoft.com/office/officeart/2005/8/layout/target3"/>
    <dgm:cxn modelId="{2C764CA6-F7AD-4434-A6DC-29B24A5CCD23}" type="presParOf" srcId="{09BE0142-1F17-4444-8515-73CF071603A7}" destId="{762CBC1C-EF27-46E2-A8EF-EBB6B922B4EF}" srcOrd="13" destOrd="0" presId="urn:microsoft.com/office/officeart/2005/8/layout/target3"/>
    <dgm:cxn modelId="{46D459D5-9B10-4509-B64D-2B5090732797}" type="presParOf" srcId="{09BE0142-1F17-4444-8515-73CF071603A7}" destId="{3DDC2F98-E1B1-4947-B9B8-A01D783DFD5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58E8E-909F-4C98-B8A7-A8B7447B8BFB}" type="doc">
      <dgm:prSet loTypeId="urn:microsoft.com/office/officeart/2009/layout/CircleArrow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880ABE-80E0-46E5-B6FA-14F484888525}">
      <dgm:prSet phldrT="[Text]" custT="1"/>
      <dgm:spPr/>
      <dgm:t>
        <a:bodyPr/>
        <a:lstStyle/>
        <a:p>
          <a:r>
            <a:rPr lang="mn-MN" sz="1800" b="1" dirty="0" smtClean="0">
              <a:solidFill>
                <a:schemeClr val="tx2">
                  <a:lumMod val="50000"/>
                </a:schemeClr>
              </a:solidFill>
            </a:rPr>
            <a:t>ОНХНС</a:t>
          </a:r>
        </a:p>
        <a:p>
          <a:r>
            <a:rPr lang="mn-MN" sz="1800" b="1" dirty="0" smtClean="0">
              <a:solidFill>
                <a:schemeClr val="tx2">
                  <a:lumMod val="50000"/>
                </a:schemeClr>
              </a:solidFill>
            </a:rPr>
            <a:t> улсын төсөв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7E0161EF-6F54-40B8-880A-5ACB0DBC74D2}" type="parTrans" cxnId="{741AC2EF-0294-498A-9DB9-79AD18F7D856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F0892D2F-A50E-42A0-A25E-913FCF096F5F}" type="sibTrans" cxnId="{741AC2EF-0294-498A-9DB9-79AD18F7D856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C3BEF4F8-8FC0-4CE5-A87E-DED5F82E779F}">
      <dgm:prSet phldrT="[Text]" custT="1"/>
      <dgm:spPr/>
      <dgm:t>
        <a:bodyPr/>
        <a:lstStyle/>
        <a:p>
          <a:r>
            <a:rPr lang="mn-MN" sz="1800" b="1" dirty="0" smtClean="0">
              <a:solidFill>
                <a:schemeClr val="tx2">
                  <a:lumMod val="50000"/>
                </a:schemeClr>
              </a:solidFill>
            </a:rPr>
            <a:t>ОНХС  </a:t>
          </a:r>
        </a:p>
        <a:p>
          <a:r>
            <a:rPr lang="mn-MN" sz="1800" b="1" dirty="0" smtClean="0">
              <a:solidFill>
                <a:schemeClr val="tx2">
                  <a:lumMod val="50000"/>
                </a:schemeClr>
              </a:solidFill>
            </a:rPr>
            <a:t>нийслэл, аймаг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B5FFF5E9-5274-4FD4-A036-C65C56995998}" type="parTrans" cxnId="{278DBD25-D1A2-47F3-9097-161518FC89D2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05DF7706-BD9B-4450-866D-677694B3FE10}" type="sibTrans" cxnId="{278DBD25-D1A2-47F3-9097-161518FC89D2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370D3093-0F6A-4949-8BDA-4F0F3BAD2C11}">
      <dgm:prSet phldrT="[Text]" custT="1"/>
      <dgm:spPr/>
      <dgm:t>
        <a:bodyPr/>
        <a:lstStyle/>
        <a:p>
          <a:r>
            <a:rPr lang="mn-MN" sz="1800" b="1" dirty="0" smtClean="0">
              <a:solidFill>
                <a:schemeClr val="tx2">
                  <a:lumMod val="50000"/>
                </a:schemeClr>
              </a:solidFill>
            </a:rPr>
            <a:t>ОНХС </a:t>
          </a:r>
        </a:p>
        <a:p>
          <a:r>
            <a:rPr lang="mn-MN" sz="1800" b="1" dirty="0" smtClean="0">
              <a:solidFill>
                <a:schemeClr val="tx2">
                  <a:lumMod val="50000"/>
                </a:schemeClr>
              </a:solidFill>
            </a:rPr>
            <a:t> дүүрэг, сум</a:t>
          </a:r>
          <a:endParaRPr lang="en-US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CEEC4564-E1C5-4508-B0ED-4CF12C3AD07F}" type="parTrans" cxnId="{7FE7DE32-380F-403D-9C21-28249D46BBB2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74484FF9-6324-4D4A-9448-58E52B638C39}" type="sibTrans" cxnId="{7FE7DE32-380F-403D-9C21-28249D46BBB2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5999924F-4940-42C6-BE80-55A2A185C759}" type="pres">
      <dgm:prSet presAssocID="{B2158E8E-909F-4C98-B8A7-A8B7447B8BF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0F3FD1B-E64C-4225-8D3D-5795F7A76863}" type="pres">
      <dgm:prSet presAssocID="{15880ABE-80E0-46E5-B6FA-14F484888525}" presName="Accent1" presStyleCnt="0"/>
      <dgm:spPr/>
    </dgm:pt>
    <dgm:pt modelId="{18662B58-2F7C-4625-94CA-D5B6B2923345}" type="pres">
      <dgm:prSet presAssocID="{15880ABE-80E0-46E5-B6FA-14F484888525}" presName="Accent" presStyleLbl="node1" presStyleIdx="0" presStyleCnt="3"/>
      <dgm:spPr/>
    </dgm:pt>
    <dgm:pt modelId="{DF2835FE-B460-4A11-8FFF-F19995D5362C}" type="pres">
      <dgm:prSet presAssocID="{15880ABE-80E0-46E5-B6FA-14F484888525}" presName="Parent1" presStyleLbl="revTx" presStyleIdx="0" presStyleCnt="3" custScaleX="1296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A46EE-D603-444C-9E05-B3B6899D8471}" type="pres">
      <dgm:prSet presAssocID="{C3BEF4F8-8FC0-4CE5-A87E-DED5F82E779F}" presName="Accent2" presStyleCnt="0"/>
      <dgm:spPr/>
    </dgm:pt>
    <dgm:pt modelId="{967B44D3-11D9-4CDD-B3B1-752EFD6154DF}" type="pres">
      <dgm:prSet presAssocID="{C3BEF4F8-8FC0-4CE5-A87E-DED5F82E779F}" presName="Accent" presStyleLbl="node1" presStyleIdx="1" presStyleCnt="3" custLinFactNeighborX="1238" custLinFactNeighborY="-707"/>
      <dgm:spPr/>
    </dgm:pt>
    <dgm:pt modelId="{C5B20D24-62C1-48FF-A5C5-217FFF08A584}" type="pres">
      <dgm:prSet presAssocID="{C3BEF4F8-8FC0-4CE5-A87E-DED5F82E779F}" presName="Parent2" presStyleLbl="revTx" presStyleIdx="1" presStyleCnt="3" custScaleX="148272" custLinFactNeighborX="115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8DCC6-BA2C-4CB8-A1D0-1A5EA7F3887E}" type="pres">
      <dgm:prSet presAssocID="{370D3093-0F6A-4949-8BDA-4F0F3BAD2C11}" presName="Accent3" presStyleCnt="0"/>
      <dgm:spPr/>
    </dgm:pt>
    <dgm:pt modelId="{80387510-9549-4B4E-8EF1-739FCEBFEDD7}" type="pres">
      <dgm:prSet presAssocID="{370D3093-0F6A-4949-8BDA-4F0F3BAD2C11}" presName="Accent" presStyleLbl="node1" presStyleIdx="2" presStyleCnt="3"/>
      <dgm:spPr/>
    </dgm:pt>
    <dgm:pt modelId="{771A90C0-78CB-4A48-A447-F595B4EF43A7}" type="pres">
      <dgm:prSet presAssocID="{370D3093-0F6A-4949-8BDA-4F0F3BAD2C11}" presName="Parent3" presStyleLbl="revTx" presStyleIdx="2" presStyleCnt="3" custScaleX="13372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20C1D8-4B1F-430B-B15C-CD1D13A919BB}" type="presOf" srcId="{370D3093-0F6A-4949-8BDA-4F0F3BAD2C11}" destId="{771A90C0-78CB-4A48-A447-F595B4EF43A7}" srcOrd="0" destOrd="0" presId="urn:microsoft.com/office/officeart/2009/layout/CircleArrowProcess"/>
    <dgm:cxn modelId="{278DBD25-D1A2-47F3-9097-161518FC89D2}" srcId="{B2158E8E-909F-4C98-B8A7-A8B7447B8BFB}" destId="{C3BEF4F8-8FC0-4CE5-A87E-DED5F82E779F}" srcOrd="1" destOrd="0" parTransId="{B5FFF5E9-5274-4FD4-A036-C65C56995998}" sibTransId="{05DF7706-BD9B-4450-866D-677694B3FE10}"/>
    <dgm:cxn modelId="{3AB3F3FD-0C49-4223-9D8A-5FCBA319317B}" type="presOf" srcId="{B2158E8E-909F-4C98-B8A7-A8B7447B8BFB}" destId="{5999924F-4940-42C6-BE80-55A2A185C759}" srcOrd="0" destOrd="0" presId="urn:microsoft.com/office/officeart/2009/layout/CircleArrowProcess"/>
    <dgm:cxn modelId="{7FE7DE32-380F-403D-9C21-28249D46BBB2}" srcId="{B2158E8E-909F-4C98-B8A7-A8B7447B8BFB}" destId="{370D3093-0F6A-4949-8BDA-4F0F3BAD2C11}" srcOrd="2" destOrd="0" parTransId="{CEEC4564-E1C5-4508-B0ED-4CF12C3AD07F}" sibTransId="{74484FF9-6324-4D4A-9448-58E52B638C39}"/>
    <dgm:cxn modelId="{741AC2EF-0294-498A-9DB9-79AD18F7D856}" srcId="{B2158E8E-909F-4C98-B8A7-A8B7447B8BFB}" destId="{15880ABE-80E0-46E5-B6FA-14F484888525}" srcOrd="0" destOrd="0" parTransId="{7E0161EF-6F54-40B8-880A-5ACB0DBC74D2}" sibTransId="{F0892D2F-A50E-42A0-A25E-913FCF096F5F}"/>
    <dgm:cxn modelId="{6C55DD10-73E2-4A94-BFC4-40B510FAF2A7}" type="presOf" srcId="{15880ABE-80E0-46E5-B6FA-14F484888525}" destId="{DF2835FE-B460-4A11-8FFF-F19995D5362C}" srcOrd="0" destOrd="0" presId="urn:microsoft.com/office/officeart/2009/layout/CircleArrowProcess"/>
    <dgm:cxn modelId="{98D45BA2-CE80-4072-A267-F969C7B8FB1A}" type="presOf" srcId="{C3BEF4F8-8FC0-4CE5-A87E-DED5F82E779F}" destId="{C5B20D24-62C1-48FF-A5C5-217FFF08A584}" srcOrd="0" destOrd="0" presId="urn:microsoft.com/office/officeart/2009/layout/CircleArrowProcess"/>
    <dgm:cxn modelId="{BFD52005-EB15-4D86-A15E-F79CE8361C81}" type="presParOf" srcId="{5999924F-4940-42C6-BE80-55A2A185C759}" destId="{80F3FD1B-E64C-4225-8D3D-5795F7A76863}" srcOrd="0" destOrd="0" presId="urn:microsoft.com/office/officeart/2009/layout/CircleArrowProcess"/>
    <dgm:cxn modelId="{E53D225F-4BA4-4752-9D64-62D03479E1B3}" type="presParOf" srcId="{80F3FD1B-E64C-4225-8D3D-5795F7A76863}" destId="{18662B58-2F7C-4625-94CA-D5B6B2923345}" srcOrd="0" destOrd="0" presId="urn:microsoft.com/office/officeart/2009/layout/CircleArrowProcess"/>
    <dgm:cxn modelId="{D062E73E-5A60-4508-A49D-337BDF1A0DAB}" type="presParOf" srcId="{5999924F-4940-42C6-BE80-55A2A185C759}" destId="{DF2835FE-B460-4A11-8FFF-F19995D5362C}" srcOrd="1" destOrd="0" presId="urn:microsoft.com/office/officeart/2009/layout/CircleArrowProcess"/>
    <dgm:cxn modelId="{ED833108-04FD-4705-BC9B-46B8A6D88241}" type="presParOf" srcId="{5999924F-4940-42C6-BE80-55A2A185C759}" destId="{DDAA46EE-D603-444C-9E05-B3B6899D8471}" srcOrd="2" destOrd="0" presId="urn:microsoft.com/office/officeart/2009/layout/CircleArrowProcess"/>
    <dgm:cxn modelId="{BC6946E0-B487-44AB-BC6D-758712CA59A8}" type="presParOf" srcId="{DDAA46EE-D603-444C-9E05-B3B6899D8471}" destId="{967B44D3-11D9-4CDD-B3B1-752EFD6154DF}" srcOrd="0" destOrd="0" presId="urn:microsoft.com/office/officeart/2009/layout/CircleArrowProcess"/>
    <dgm:cxn modelId="{5008CD13-1EB0-46C0-91B7-0B9DD972A6F1}" type="presParOf" srcId="{5999924F-4940-42C6-BE80-55A2A185C759}" destId="{C5B20D24-62C1-48FF-A5C5-217FFF08A584}" srcOrd="3" destOrd="0" presId="urn:microsoft.com/office/officeart/2009/layout/CircleArrowProcess"/>
    <dgm:cxn modelId="{D33B6020-E66C-4620-941B-6FB0F228032A}" type="presParOf" srcId="{5999924F-4940-42C6-BE80-55A2A185C759}" destId="{B198DCC6-BA2C-4CB8-A1D0-1A5EA7F3887E}" srcOrd="4" destOrd="0" presId="urn:microsoft.com/office/officeart/2009/layout/CircleArrowProcess"/>
    <dgm:cxn modelId="{045C8A2B-57AD-4156-AF29-A005C147B2D1}" type="presParOf" srcId="{B198DCC6-BA2C-4CB8-A1D0-1A5EA7F3887E}" destId="{80387510-9549-4B4E-8EF1-739FCEBFEDD7}" srcOrd="0" destOrd="0" presId="urn:microsoft.com/office/officeart/2009/layout/CircleArrowProcess"/>
    <dgm:cxn modelId="{B357B6F0-EEE2-43FF-A5B7-ED907356ABDF}" type="presParOf" srcId="{5999924F-4940-42C6-BE80-55A2A185C759}" destId="{771A90C0-78CB-4A48-A447-F595B4EF43A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16BF4F-54F7-4130-B8E6-023B9F8DE21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B0A15-D857-409E-9D7B-D9D9D12EAC5D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40 хувь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5823828-21D0-482C-B24B-18A6C9654D7A}" type="parTrans" cxnId="{85D6C25E-17E5-4DDA-9AD5-FAAE072FAA30}">
      <dgm:prSet/>
      <dgm:spPr/>
      <dgm:t>
        <a:bodyPr/>
        <a:lstStyle/>
        <a:p>
          <a:endParaRPr lang="en-US"/>
        </a:p>
      </dgm:t>
    </dgm:pt>
    <dgm:pt modelId="{0BA28E40-CFE8-4135-838A-C5865DB6C017}" type="sibTrans" cxnId="{85D6C25E-17E5-4DDA-9AD5-FAAE072FAA30}">
      <dgm:prSet/>
      <dgm:spPr/>
      <dgm:t>
        <a:bodyPr/>
        <a:lstStyle/>
        <a:p>
          <a:endParaRPr lang="en-US"/>
        </a:p>
      </dgm:t>
    </dgm:pt>
    <dgm:pt modelId="{3925A203-1A7C-443A-8B25-FD48AB7AA945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Аймгийн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32C36A77-4C98-465D-9C6F-DD20E7E384EC}" type="parTrans" cxnId="{769FE7CA-4565-4A56-B990-630D62C45ECF}">
      <dgm:prSet/>
      <dgm:spPr/>
      <dgm:t>
        <a:bodyPr/>
        <a:lstStyle/>
        <a:p>
          <a:endParaRPr lang="en-US"/>
        </a:p>
      </dgm:t>
    </dgm:pt>
    <dgm:pt modelId="{D562BB64-AC0C-446E-AE1A-D9C802120195}" type="sibTrans" cxnId="{769FE7CA-4565-4A56-B990-630D62C45ECF}">
      <dgm:prSet/>
      <dgm:spPr/>
      <dgm:t>
        <a:bodyPr/>
        <a:lstStyle/>
        <a:p>
          <a:endParaRPr lang="en-US"/>
        </a:p>
      </dgm:t>
    </dgm:pt>
    <dgm:pt modelId="{A855DD65-3DA8-47DA-8B4E-AD942693610F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Нийслэлийн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62E37E38-F4F8-42A4-8E75-CF07A6499251}" type="parTrans" cxnId="{5A14FE3E-6D45-40E2-A306-BFCBD7E2ABE9}">
      <dgm:prSet/>
      <dgm:spPr/>
      <dgm:t>
        <a:bodyPr/>
        <a:lstStyle/>
        <a:p>
          <a:endParaRPr lang="en-US"/>
        </a:p>
      </dgm:t>
    </dgm:pt>
    <dgm:pt modelId="{47FA97B4-D0E3-42FA-AF5B-9F44E40CCAC7}" type="sibTrans" cxnId="{5A14FE3E-6D45-40E2-A306-BFCBD7E2ABE9}">
      <dgm:prSet/>
      <dgm:spPr/>
      <dgm:t>
        <a:bodyPr/>
        <a:lstStyle/>
        <a:p>
          <a:endParaRPr lang="en-US"/>
        </a:p>
      </dgm:t>
    </dgm:pt>
    <dgm:pt modelId="{D475502E-EC60-4E5A-B2D8-A969C3E56E2F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≥ 60 хувь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AC31280-EB2E-4685-B6B0-34854356BA1D}" type="parTrans" cxnId="{95123DC4-925D-44CA-A5CE-CA1981D367D9}">
      <dgm:prSet/>
      <dgm:spPr/>
      <dgm:t>
        <a:bodyPr/>
        <a:lstStyle/>
        <a:p>
          <a:endParaRPr lang="en-US"/>
        </a:p>
      </dgm:t>
    </dgm:pt>
    <dgm:pt modelId="{171C4D3B-68BC-4223-B1AE-7A56EB152C85}" type="sibTrans" cxnId="{95123DC4-925D-44CA-A5CE-CA1981D367D9}">
      <dgm:prSet/>
      <dgm:spPr/>
      <dgm:t>
        <a:bodyPr/>
        <a:lstStyle/>
        <a:p>
          <a:endParaRPr lang="en-US"/>
        </a:p>
      </dgm:t>
    </dgm:pt>
    <dgm:pt modelId="{4B1F9CF0-E1E6-4FC3-8253-F7B672497A8F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Дүүргийн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136EF99D-9B45-4C5C-8198-EA6055994403}" type="parTrans" cxnId="{4EB433E8-6D72-4B0B-89F4-6CF4BA29BC23}">
      <dgm:prSet/>
      <dgm:spPr/>
      <dgm:t>
        <a:bodyPr/>
        <a:lstStyle/>
        <a:p>
          <a:endParaRPr lang="en-US"/>
        </a:p>
      </dgm:t>
    </dgm:pt>
    <dgm:pt modelId="{CEE41B46-D3B6-48C3-9030-5D43AFCCA01A}" type="sibTrans" cxnId="{4EB433E8-6D72-4B0B-89F4-6CF4BA29BC23}">
      <dgm:prSet/>
      <dgm:spPr/>
      <dgm:t>
        <a:bodyPr/>
        <a:lstStyle/>
        <a:p>
          <a:endParaRPr lang="en-US"/>
        </a:p>
      </dgm:t>
    </dgm:pt>
    <dgm:pt modelId="{F5872E38-CD23-4BAE-BE80-2BE901B48BA7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Сумын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8DF802E0-7267-49EC-9232-58C137CDF9A7}" type="parTrans" cxnId="{2CA32429-2661-4EED-A57F-94A957FB06E0}">
      <dgm:prSet/>
      <dgm:spPr/>
      <dgm:t>
        <a:bodyPr/>
        <a:lstStyle/>
        <a:p>
          <a:endParaRPr lang="en-US"/>
        </a:p>
      </dgm:t>
    </dgm:pt>
    <dgm:pt modelId="{2AC96FB9-348B-45DD-AC98-54508C0CC752}" type="sibTrans" cxnId="{2CA32429-2661-4EED-A57F-94A957FB06E0}">
      <dgm:prSet/>
      <dgm:spPr/>
      <dgm:t>
        <a:bodyPr/>
        <a:lstStyle/>
        <a:p>
          <a:endParaRPr lang="en-US"/>
        </a:p>
      </dgm:t>
    </dgm:pt>
    <dgm:pt modelId="{92313900-53A5-43FF-B66B-C34219DE2BA8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Аймгийн төвийн сумын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037266E3-38FA-4BD4-BFD7-A9E9146138C8}" type="parTrans" cxnId="{CCF361F0-EC0B-4211-9584-1267A5B182CE}">
      <dgm:prSet/>
      <dgm:spPr/>
      <dgm:t>
        <a:bodyPr/>
        <a:lstStyle/>
        <a:p>
          <a:endParaRPr lang="en-US"/>
        </a:p>
      </dgm:t>
    </dgm:pt>
    <dgm:pt modelId="{9F6488B8-E188-43D8-BAFB-38DEB00D5F24}" type="sibTrans" cxnId="{CCF361F0-EC0B-4211-9584-1267A5B182CE}">
      <dgm:prSet/>
      <dgm:spPr/>
      <dgm:t>
        <a:bodyPr/>
        <a:lstStyle/>
        <a:p>
          <a:endParaRPr lang="en-US"/>
        </a:p>
      </dgm:t>
    </dgm:pt>
    <dgm:pt modelId="{55B5BD76-D795-43B5-A6E1-915A5DC152A2}" type="pres">
      <dgm:prSet presAssocID="{AD16BF4F-54F7-4130-B8E6-023B9F8DE21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E6BD6-769A-45EA-AB70-85A3757499B4}" type="pres">
      <dgm:prSet presAssocID="{AD16BF4F-54F7-4130-B8E6-023B9F8DE21F}" presName="dummyMaxCanvas" presStyleCnt="0"/>
      <dgm:spPr/>
      <dgm:t>
        <a:bodyPr/>
        <a:lstStyle/>
        <a:p>
          <a:endParaRPr lang="en-US"/>
        </a:p>
      </dgm:t>
    </dgm:pt>
    <dgm:pt modelId="{E23503C7-8DAD-480E-AE7F-6A0829FEDDBA}" type="pres">
      <dgm:prSet presAssocID="{AD16BF4F-54F7-4130-B8E6-023B9F8DE21F}" presName="parentComposite" presStyleCnt="0"/>
      <dgm:spPr/>
      <dgm:t>
        <a:bodyPr/>
        <a:lstStyle/>
        <a:p>
          <a:endParaRPr lang="en-US"/>
        </a:p>
      </dgm:t>
    </dgm:pt>
    <dgm:pt modelId="{DD863CB7-AF5D-4987-9216-A3CF58B840A8}" type="pres">
      <dgm:prSet presAssocID="{AD16BF4F-54F7-4130-B8E6-023B9F8DE21F}" presName="parent1" presStyleLbl="alignAccFollowNode1" presStyleIdx="0" presStyleCnt="4" custLinFactNeighborX="-4965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8CA7B7E-C86A-4165-BEE4-ED0F4A7E06E5}" type="pres">
      <dgm:prSet presAssocID="{AD16BF4F-54F7-4130-B8E6-023B9F8DE21F}" presName="parent2" presStyleLbl="alignAccFollowNode1" presStyleIdx="1" presStyleCnt="4" custLinFactNeighborX="6865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CDFC1D2-6E18-488C-A2E5-B283CE757232}" type="pres">
      <dgm:prSet presAssocID="{AD16BF4F-54F7-4130-B8E6-023B9F8DE21F}" presName="childrenComposite" presStyleCnt="0"/>
      <dgm:spPr/>
      <dgm:t>
        <a:bodyPr/>
        <a:lstStyle/>
        <a:p>
          <a:endParaRPr lang="en-US"/>
        </a:p>
      </dgm:t>
    </dgm:pt>
    <dgm:pt modelId="{07D9DB92-4FB1-4AC5-8138-4F0689B4E579}" type="pres">
      <dgm:prSet presAssocID="{AD16BF4F-54F7-4130-B8E6-023B9F8DE21F}" presName="dummyMaxCanvas_ChildArea" presStyleCnt="0"/>
      <dgm:spPr/>
      <dgm:t>
        <a:bodyPr/>
        <a:lstStyle/>
        <a:p>
          <a:endParaRPr lang="en-US"/>
        </a:p>
      </dgm:t>
    </dgm:pt>
    <dgm:pt modelId="{A41A7FCD-D6F2-4D7C-AF25-D44A934DBBE5}" type="pres">
      <dgm:prSet presAssocID="{AD16BF4F-54F7-4130-B8E6-023B9F8DE21F}" presName="fulcrum" presStyleLbl="alignAccFollowNode1" presStyleIdx="2" presStyleCnt="4"/>
      <dgm:spPr/>
      <dgm:t>
        <a:bodyPr/>
        <a:lstStyle/>
        <a:p>
          <a:endParaRPr lang="en-US"/>
        </a:p>
      </dgm:t>
    </dgm:pt>
    <dgm:pt modelId="{F7B51E8C-EF02-4CBD-909D-161802366648}" type="pres">
      <dgm:prSet presAssocID="{AD16BF4F-54F7-4130-B8E6-023B9F8DE21F}" presName="balance_23" presStyleLbl="alignAccFollowNode1" presStyleIdx="3" presStyleCnt="4" custAng="20848816" custFlipVert="1" custScaleX="284945" custScaleY="20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58F48-805A-48E6-B3A9-455D6BACBFC0}" type="pres">
      <dgm:prSet presAssocID="{AD16BF4F-54F7-4130-B8E6-023B9F8DE21F}" presName="right_23_1" presStyleLbl="node1" presStyleIdx="0" presStyleCnt="5" custScaleX="172717" custLinFactNeighborX="62568" custLinFactNeighborY="2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BCB9F-7644-4D82-880F-6BD1A2E0F3BA}" type="pres">
      <dgm:prSet presAssocID="{AD16BF4F-54F7-4130-B8E6-023B9F8DE21F}" presName="right_23_2" presStyleLbl="node1" presStyleIdx="1" presStyleCnt="5" custScaleX="166225" custLinFactNeighborX="62568" custLinFactNeighborY="2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B518-BD09-42F5-86BE-94BACE082556}" type="pres">
      <dgm:prSet presAssocID="{AD16BF4F-54F7-4130-B8E6-023B9F8DE21F}" presName="right_23_3" presStyleLbl="node1" presStyleIdx="2" presStyleCnt="5" custScaleX="158327" custLinFactNeighborX="62568" custLinFactNeighborY="2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7BB0A-8583-42F8-8FC7-1F0A28D8ED22}" type="pres">
      <dgm:prSet presAssocID="{AD16BF4F-54F7-4130-B8E6-023B9F8DE21F}" presName="left_23_1" presStyleLbl="node1" presStyleIdx="3" presStyleCnt="5" custScaleX="186868" custScaleY="131498" custLinFactNeighborX="-64590" custLinFactNeighborY="-54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A8AF-CB69-41F4-9D04-A6803099D488}" type="pres">
      <dgm:prSet presAssocID="{AD16BF4F-54F7-4130-B8E6-023B9F8DE21F}" presName="left_23_2" presStyleLbl="node1" presStyleIdx="4" presStyleCnt="5" custScaleX="209310" custScaleY="131498" custLinFactNeighborX="-64590" custLinFactNeighborY="-83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B0B712-1152-4388-ABD7-309696035CA7}" type="presOf" srcId="{F5872E38-CD23-4BAE-BE80-2BE901B48BA7}" destId="{553BCB9F-7644-4D82-880F-6BD1A2E0F3BA}" srcOrd="0" destOrd="0" presId="urn:microsoft.com/office/officeart/2005/8/layout/balance1"/>
    <dgm:cxn modelId="{4C6CE0A1-A736-45A8-8B5D-548BFAC2AB05}" type="presOf" srcId="{AD16BF4F-54F7-4130-B8E6-023B9F8DE21F}" destId="{55B5BD76-D795-43B5-A6E1-915A5DC152A2}" srcOrd="0" destOrd="0" presId="urn:microsoft.com/office/officeart/2005/8/layout/balance1"/>
    <dgm:cxn modelId="{62A31B99-9E82-4BF6-B365-0FA1D08D92DF}" type="presOf" srcId="{92313900-53A5-43FF-B66B-C34219DE2BA8}" destId="{1A02B518-BD09-42F5-86BE-94BACE082556}" srcOrd="0" destOrd="0" presId="urn:microsoft.com/office/officeart/2005/8/layout/balance1"/>
    <dgm:cxn modelId="{2CA32429-2661-4EED-A57F-94A957FB06E0}" srcId="{D475502E-EC60-4E5A-B2D8-A969C3E56E2F}" destId="{F5872E38-CD23-4BAE-BE80-2BE901B48BA7}" srcOrd="1" destOrd="0" parTransId="{8DF802E0-7267-49EC-9232-58C137CDF9A7}" sibTransId="{2AC96FB9-348B-45DD-AC98-54508C0CC752}"/>
    <dgm:cxn modelId="{4EB433E8-6D72-4B0B-89F4-6CF4BA29BC23}" srcId="{D475502E-EC60-4E5A-B2D8-A969C3E56E2F}" destId="{4B1F9CF0-E1E6-4FC3-8253-F7B672497A8F}" srcOrd="0" destOrd="0" parTransId="{136EF99D-9B45-4C5C-8198-EA6055994403}" sibTransId="{CEE41B46-D3B6-48C3-9030-5D43AFCCA01A}"/>
    <dgm:cxn modelId="{85D6C25E-17E5-4DDA-9AD5-FAAE072FAA30}" srcId="{AD16BF4F-54F7-4130-B8E6-023B9F8DE21F}" destId="{DA1B0A15-D857-409E-9D7B-D9D9D12EAC5D}" srcOrd="0" destOrd="0" parTransId="{85823828-21D0-482C-B24B-18A6C9654D7A}" sibTransId="{0BA28E40-CFE8-4135-838A-C5865DB6C017}"/>
    <dgm:cxn modelId="{B205982D-F6F1-4110-8A3C-BE0DD2B007A6}" type="presOf" srcId="{D475502E-EC60-4E5A-B2D8-A969C3E56E2F}" destId="{98CA7B7E-C86A-4165-BEE4-ED0F4A7E06E5}" srcOrd="0" destOrd="0" presId="urn:microsoft.com/office/officeart/2005/8/layout/balance1"/>
    <dgm:cxn modelId="{3298AD6F-CAF2-41D0-8984-FDDC8340D1F0}" type="presOf" srcId="{4B1F9CF0-E1E6-4FC3-8253-F7B672497A8F}" destId="{20C58F48-805A-48E6-B3A9-455D6BACBFC0}" srcOrd="0" destOrd="0" presId="urn:microsoft.com/office/officeart/2005/8/layout/balance1"/>
    <dgm:cxn modelId="{284A6E5B-3EBD-4A85-9DFD-A2FD9189987B}" type="presOf" srcId="{DA1B0A15-D857-409E-9D7B-D9D9D12EAC5D}" destId="{DD863CB7-AF5D-4987-9216-A3CF58B840A8}" srcOrd="0" destOrd="0" presId="urn:microsoft.com/office/officeart/2005/8/layout/balance1"/>
    <dgm:cxn modelId="{F3289323-CF7D-4BEA-A065-19B79A9D253E}" type="presOf" srcId="{A855DD65-3DA8-47DA-8B4E-AD942693610F}" destId="{58B3A8AF-CB69-41F4-9D04-A6803099D488}" srcOrd="0" destOrd="0" presId="urn:microsoft.com/office/officeart/2005/8/layout/balance1"/>
    <dgm:cxn modelId="{95123DC4-925D-44CA-A5CE-CA1981D367D9}" srcId="{AD16BF4F-54F7-4130-B8E6-023B9F8DE21F}" destId="{D475502E-EC60-4E5A-B2D8-A969C3E56E2F}" srcOrd="1" destOrd="0" parTransId="{EAC31280-EB2E-4685-B6B0-34854356BA1D}" sibTransId="{171C4D3B-68BC-4223-B1AE-7A56EB152C85}"/>
    <dgm:cxn modelId="{CCF361F0-EC0B-4211-9584-1267A5B182CE}" srcId="{D475502E-EC60-4E5A-B2D8-A969C3E56E2F}" destId="{92313900-53A5-43FF-B66B-C34219DE2BA8}" srcOrd="2" destOrd="0" parTransId="{037266E3-38FA-4BD4-BFD7-A9E9146138C8}" sibTransId="{9F6488B8-E188-43D8-BAFB-38DEB00D5F24}"/>
    <dgm:cxn modelId="{5A14FE3E-6D45-40E2-A306-BFCBD7E2ABE9}" srcId="{DA1B0A15-D857-409E-9D7B-D9D9D12EAC5D}" destId="{A855DD65-3DA8-47DA-8B4E-AD942693610F}" srcOrd="1" destOrd="0" parTransId="{62E37E38-F4F8-42A4-8E75-CF07A6499251}" sibTransId="{47FA97B4-D0E3-42FA-AF5B-9F44E40CCAC7}"/>
    <dgm:cxn modelId="{769FE7CA-4565-4A56-B990-630D62C45ECF}" srcId="{DA1B0A15-D857-409E-9D7B-D9D9D12EAC5D}" destId="{3925A203-1A7C-443A-8B25-FD48AB7AA945}" srcOrd="0" destOrd="0" parTransId="{32C36A77-4C98-465D-9C6F-DD20E7E384EC}" sibTransId="{D562BB64-AC0C-446E-AE1A-D9C802120195}"/>
    <dgm:cxn modelId="{F402EF0D-C760-4638-B91C-5BA982AA3FC1}" type="presOf" srcId="{3925A203-1A7C-443A-8B25-FD48AB7AA945}" destId="{DB47BB0A-8583-42F8-8FC7-1F0A28D8ED22}" srcOrd="0" destOrd="0" presId="urn:microsoft.com/office/officeart/2005/8/layout/balance1"/>
    <dgm:cxn modelId="{9A7B87E3-A4C9-4936-B290-A6158522A042}" type="presParOf" srcId="{55B5BD76-D795-43B5-A6E1-915A5DC152A2}" destId="{DB8E6BD6-769A-45EA-AB70-85A3757499B4}" srcOrd="0" destOrd="0" presId="urn:microsoft.com/office/officeart/2005/8/layout/balance1"/>
    <dgm:cxn modelId="{D4897972-5A8A-4EF8-9D74-374C02FC31B4}" type="presParOf" srcId="{55B5BD76-D795-43B5-A6E1-915A5DC152A2}" destId="{E23503C7-8DAD-480E-AE7F-6A0829FEDDBA}" srcOrd="1" destOrd="0" presId="urn:microsoft.com/office/officeart/2005/8/layout/balance1"/>
    <dgm:cxn modelId="{0EE7F353-0974-4BF9-BEC4-E65F61441004}" type="presParOf" srcId="{E23503C7-8DAD-480E-AE7F-6A0829FEDDBA}" destId="{DD863CB7-AF5D-4987-9216-A3CF58B840A8}" srcOrd="0" destOrd="0" presId="urn:microsoft.com/office/officeart/2005/8/layout/balance1"/>
    <dgm:cxn modelId="{E4E7B1F0-B57E-4E3E-AB52-98628C29CCF3}" type="presParOf" srcId="{E23503C7-8DAD-480E-AE7F-6A0829FEDDBA}" destId="{98CA7B7E-C86A-4165-BEE4-ED0F4A7E06E5}" srcOrd="1" destOrd="0" presId="urn:microsoft.com/office/officeart/2005/8/layout/balance1"/>
    <dgm:cxn modelId="{3B44D171-9FA6-4E42-A44F-E7E5359D953F}" type="presParOf" srcId="{55B5BD76-D795-43B5-A6E1-915A5DC152A2}" destId="{6CDFC1D2-6E18-488C-A2E5-B283CE757232}" srcOrd="2" destOrd="0" presId="urn:microsoft.com/office/officeart/2005/8/layout/balance1"/>
    <dgm:cxn modelId="{F19DB56D-0889-430C-817C-624CBAAACADD}" type="presParOf" srcId="{6CDFC1D2-6E18-488C-A2E5-B283CE757232}" destId="{07D9DB92-4FB1-4AC5-8138-4F0689B4E579}" srcOrd="0" destOrd="0" presId="urn:microsoft.com/office/officeart/2005/8/layout/balance1"/>
    <dgm:cxn modelId="{97322F09-52F8-43B4-B6EA-9F8B6C70D433}" type="presParOf" srcId="{6CDFC1D2-6E18-488C-A2E5-B283CE757232}" destId="{A41A7FCD-D6F2-4D7C-AF25-D44A934DBBE5}" srcOrd="1" destOrd="0" presId="urn:microsoft.com/office/officeart/2005/8/layout/balance1"/>
    <dgm:cxn modelId="{E889E821-2638-44A1-BA3C-7DDBEE944F6F}" type="presParOf" srcId="{6CDFC1D2-6E18-488C-A2E5-B283CE757232}" destId="{F7B51E8C-EF02-4CBD-909D-161802366648}" srcOrd="2" destOrd="0" presId="urn:microsoft.com/office/officeart/2005/8/layout/balance1"/>
    <dgm:cxn modelId="{65DDD62E-ED5B-483B-8B97-FB0EAE8A9FD8}" type="presParOf" srcId="{6CDFC1D2-6E18-488C-A2E5-B283CE757232}" destId="{20C58F48-805A-48E6-B3A9-455D6BACBFC0}" srcOrd="3" destOrd="0" presId="urn:microsoft.com/office/officeart/2005/8/layout/balance1"/>
    <dgm:cxn modelId="{F20D7D17-F4DD-4B73-98FF-DE6E85F5DDE0}" type="presParOf" srcId="{6CDFC1D2-6E18-488C-A2E5-B283CE757232}" destId="{553BCB9F-7644-4D82-880F-6BD1A2E0F3BA}" srcOrd="4" destOrd="0" presId="urn:microsoft.com/office/officeart/2005/8/layout/balance1"/>
    <dgm:cxn modelId="{45DE9FA3-41DB-46DB-91F6-D3F526F4660B}" type="presParOf" srcId="{6CDFC1D2-6E18-488C-A2E5-B283CE757232}" destId="{1A02B518-BD09-42F5-86BE-94BACE082556}" srcOrd="5" destOrd="0" presId="urn:microsoft.com/office/officeart/2005/8/layout/balance1"/>
    <dgm:cxn modelId="{0B305647-FF0A-4CCB-8595-2621295F21BA}" type="presParOf" srcId="{6CDFC1D2-6E18-488C-A2E5-B283CE757232}" destId="{DB47BB0A-8583-42F8-8FC7-1F0A28D8ED22}" srcOrd="6" destOrd="0" presId="urn:microsoft.com/office/officeart/2005/8/layout/balance1"/>
    <dgm:cxn modelId="{5FECD6B6-1DDA-4552-9BF7-30B4B29FFB77}" type="presParOf" srcId="{6CDFC1D2-6E18-488C-A2E5-B283CE757232}" destId="{58B3A8AF-CB69-41F4-9D04-A6803099D48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16BF4F-54F7-4130-B8E6-023B9F8DE21F}" type="doc">
      <dgm:prSet loTypeId="urn:microsoft.com/office/officeart/2005/8/layout/balance1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B0A15-D857-409E-9D7B-D9D9D12EAC5D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70 хувь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5823828-21D0-482C-B24B-18A6C9654D7A}" type="parTrans" cxnId="{85D6C25E-17E5-4DDA-9AD5-FAAE072FAA30}">
      <dgm:prSet/>
      <dgm:spPr/>
      <dgm:t>
        <a:bodyPr/>
        <a:lstStyle/>
        <a:p>
          <a:endParaRPr lang="en-US"/>
        </a:p>
      </dgm:t>
    </dgm:pt>
    <dgm:pt modelId="{0BA28E40-CFE8-4135-838A-C5865DB6C017}" type="sibTrans" cxnId="{85D6C25E-17E5-4DDA-9AD5-FAAE072FAA30}">
      <dgm:prSet/>
      <dgm:spPr/>
      <dgm:t>
        <a:bodyPr/>
        <a:lstStyle/>
        <a:p>
          <a:endParaRPr lang="en-US"/>
        </a:p>
      </dgm:t>
    </dgm:pt>
    <dgm:pt modelId="{3925A203-1A7C-443A-8B25-FD48AB7AA945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Аймгийн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32C36A77-4C98-465D-9C6F-DD20E7E384EC}" type="parTrans" cxnId="{769FE7CA-4565-4A56-B990-630D62C45ECF}">
      <dgm:prSet/>
      <dgm:spPr/>
      <dgm:t>
        <a:bodyPr/>
        <a:lstStyle/>
        <a:p>
          <a:endParaRPr lang="en-US"/>
        </a:p>
      </dgm:t>
    </dgm:pt>
    <dgm:pt modelId="{D562BB64-AC0C-446E-AE1A-D9C802120195}" type="sibTrans" cxnId="{769FE7CA-4565-4A56-B990-630D62C45ECF}">
      <dgm:prSet/>
      <dgm:spPr/>
      <dgm:t>
        <a:bodyPr/>
        <a:lstStyle/>
        <a:p>
          <a:endParaRPr lang="en-US"/>
        </a:p>
      </dgm:t>
    </dgm:pt>
    <dgm:pt modelId="{A855DD65-3DA8-47DA-8B4E-AD942693610F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Нийслэлийн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62E37E38-F4F8-42A4-8E75-CF07A6499251}" type="parTrans" cxnId="{5A14FE3E-6D45-40E2-A306-BFCBD7E2ABE9}">
      <dgm:prSet/>
      <dgm:spPr/>
      <dgm:t>
        <a:bodyPr/>
        <a:lstStyle/>
        <a:p>
          <a:endParaRPr lang="en-US"/>
        </a:p>
      </dgm:t>
    </dgm:pt>
    <dgm:pt modelId="{47FA97B4-D0E3-42FA-AF5B-9F44E40CCAC7}" type="sibTrans" cxnId="{5A14FE3E-6D45-40E2-A306-BFCBD7E2ABE9}">
      <dgm:prSet/>
      <dgm:spPr/>
      <dgm:t>
        <a:bodyPr/>
        <a:lstStyle/>
        <a:p>
          <a:endParaRPr lang="en-US"/>
        </a:p>
      </dgm:t>
    </dgm:pt>
    <dgm:pt modelId="{D475502E-EC60-4E5A-B2D8-A969C3E56E2F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≥ 30 хувь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AC31280-EB2E-4685-B6B0-34854356BA1D}" type="parTrans" cxnId="{95123DC4-925D-44CA-A5CE-CA1981D367D9}">
      <dgm:prSet/>
      <dgm:spPr/>
      <dgm:t>
        <a:bodyPr/>
        <a:lstStyle/>
        <a:p>
          <a:endParaRPr lang="en-US"/>
        </a:p>
      </dgm:t>
    </dgm:pt>
    <dgm:pt modelId="{171C4D3B-68BC-4223-B1AE-7A56EB152C85}" type="sibTrans" cxnId="{95123DC4-925D-44CA-A5CE-CA1981D367D9}">
      <dgm:prSet/>
      <dgm:spPr/>
      <dgm:t>
        <a:bodyPr/>
        <a:lstStyle/>
        <a:p>
          <a:endParaRPr lang="en-US"/>
        </a:p>
      </dgm:t>
    </dgm:pt>
    <dgm:pt modelId="{4B1F9CF0-E1E6-4FC3-8253-F7B672497A8F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Дүүргийн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136EF99D-9B45-4C5C-8198-EA6055994403}" type="parTrans" cxnId="{4EB433E8-6D72-4B0B-89F4-6CF4BA29BC23}">
      <dgm:prSet/>
      <dgm:spPr/>
      <dgm:t>
        <a:bodyPr/>
        <a:lstStyle/>
        <a:p>
          <a:endParaRPr lang="en-US"/>
        </a:p>
      </dgm:t>
    </dgm:pt>
    <dgm:pt modelId="{CEE41B46-D3B6-48C3-9030-5D43AFCCA01A}" type="sibTrans" cxnId="{4EB433E8-6D72-4B0B-89F4-6CF4BA29BC23}">
      <dgm:prSet/>
      <dgm:spPr/>
      <dgm:t>
        <a:bodyPr/>
        <a:lstStyle/>
        <a:p>
          <a:endParaRPr lang="en-US"/>
        </a:p>
      </dgm:t>
    </dgm:pt>
    <dgm:pt modelId="{F5872E38-CD23-4BAE-BE80-2BE901B48BA7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Сумын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8DF802E0-7267-49EC-9232-58C137CDF9A7}" type="parTrans" cxnId="{2CA32429-2661-4EED-A57F-94A957FB06E0}">
      <dgm:prSet/>
      <dgm:spPr/>
      <dgm:t>
        <a:bodyPr/>
        <a:lstStyle/>
        <a:p>
          <a:endParaRPr lang="en-US"/>
        </a:p>
      </dgm:t>
    </dgm:pt>
    <dgm:pt modelId="{2AC96FB9-348B-45DD-AC98-54508C0CC752}" type="sibTrans" cxnId="{2CA32429-2661-4EED-A57F-94A957FB06E0}">
      <dgm:prSet/>
      <dgm:spPr/>
      <dgm:t>
        <a:bodyPr/>
        <a:lstStyle/>
        <a:p>
          <a:endParaRPr lang="en-US"/>
        </a:p>
      </dgm:t>
    </dgm:pt>
    <dgm:pt modelId="{92313900-53A5-43FF-B66B-C34219DE2BA8}">
      <dgm:prSet phldrT="[Text]" custT="1"/>
      <dgm:spPr/>
      <dgm:t>
        <a:bodyPr/>
        <a:lstStyle/>
        <a:p>
          <a:r>
            <a:rPr lang="mn-MN" sz="1200" dirty="0" smtClean="0">
              <a:latin typeface="Times New Roman" pitchFamily="18" charset="0"/>
              <a:cs typeface="Times New Roman" pitchFamily="18" charset="0"/>
            </a:rPr>
            <a:t>Аймгийн төвийн сумын ОНХС</a:t>
          </a:r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037266E3-38FA-4BD4-BFD7-A9E9146138C8}" type="parTrans" cxnId="{CCF361F0-EC0B-4211-9584-1267A5B182CE}">
      <dgm:prSet/>
      <dgm:spPr/>
      <dgm:t>
        <a:bodyPr/>
        <a:lstStyle/>
        <a:p>
          <a:endParaRPr lang="en-US"/>
        </a:p>
      </dgm:t>
    </dgm:pt>
    <dgm:pt modelId="{9F6488B8-E188-43D8-BAFB-38DEB00D5F24}" type="sibTrans" cxnId="{CCF361F0-EC0B-4211-9584-1267A5B182CE}">
      <dgm:prSet/>
      <dgm:spPr/>
      <dgm:t>
        <a:bodyPr/>
        <a:lstStyle/>
        <a:p>
          <a:endParaRPr lang="en-US"/>
        </a:p>
      </dgm:t>
    </dgm:pt>
    <dgm:pt modelId="{55B5BD76-D795-43B5-A6E1-915A5DC152A2}" type="pres">
      <dgm:prSet presAssocID="{AD16BF4F-54F7-4130-B8E6-023B9F8DE21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8E6BD6-769A-45EA-AB70-85A3757499B4}" type="pres">
      <dgm:prSet presAssocID="{AD16BF4F-54F7-4130-B8E6-023B9F8DE21F}" presName="dummyMaxCanvas" presStyleCnt="0"/>
      <dgm:spPr/>
      <dgm:t>
        <a:bodyPr/>
        <a:lstStyle/>
        <a:p>
          <a:endParaRPr lang="en-US"/>
        </a:p>
      </dgm:t>
    </dgm:pt>
    <dgm:pt modelId="{E23503C7-8DAD-480E-AE7F-6A0829FEDDBA}" type="pres">
      <dgm:prSet presAssocID="{AD16BF4F-54F7-4130-B8E6-023B9F8DE21F}" presName="parentComposite" presStyleCnt="0"/>
      <dgm:spPr/>
      <dgm:t>
        <a:bodyPr/>
        <a:lstStyle/>
        <a:p>
          <a:endParaRPr lang="en-US"/>
        </a:p>
      </dgm:t>
    </dgm:pt>
    <dgm:pt modelId="{DD863CB7-AF5D-4987-9216-A3CF58B840A8}" type="pres">
      <dgm:prSet presAssocID="{AD16BF4F-54F7-4130-B8E6-023B9F8DE21F}" presName="parent1" presStyleLbl="alignAccFollowNode1" presStyleIdx="0" presStyleCnt="4" custLinFactNeighborX="-4965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8CA7B7E-C86A-4165-BEE4-ED0F4A7E06E5}" type="pres">
      <dgm:prSet presAssocID="{AD16BF4F-54F7-4130-B8E6-023B9F8DE21F}" presName="parent2" presStyleLbl="alignAccFollowNode1" presStyleIdx="1" presStyleCnt="4" custLinFactNeighborX="6865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6CDFC1D2-6E18-488C-A2E5-B283CE757232}" type="pres">
      <dgm:prSet presAssocID="{AD16BF4F-54F7-4130-B8E6-023B9F8DE21F}" presName="childrenComposite" presStyleCnt="0"/>
      <dgm:spPr/>
      <dgm:t>
        <a:bodyPr/>
        <a:lstStyle/>
        <a:p>
          <a:endParaRPr lang="en-US"/>
        </a:p>
      </dgm:t>
    </dgm:pt>
    <dgm:pt modelId="{07D9DB92-4FB1-4AC5-8138-4F0689B4E579}" type="pres">
      <dgm:prSet presAssocID="{AD16BF4F-54F7-4130-B8E6-023B9F8DE21F}" presName="dummyMaxCanvas_ChildArea" presStyleCnt="0"/>
      <dgm:spPr/>
      <dgm:t>
        <a:bodyPr/>
        <a:lstStyle/>
        <a:p>
          <a:endParaRPr lang="en-US"/>
        </a:p>
      </dgm:t>
    </dgm:pt>
    <dgm:pt modelId="{A41A7FCD-D6F2-4D7C-AF25-D44A934DBBE5}" type="pres">
      <dgm:prSet presAssocID="{AD16BF4F-54F7-4130-B8E6-023B9F8DE21F}" presName="fulcrum" presStyleLbl="alignAccFollowNode1" presStyleIdx="2" presStyleCnt="4"/>
      <dgm:spPr/>
      <dgm:t>
        <a:bodyPr/>
        <a:lstStyle/>
        <a:p>
          <a:endParaRPr lang="en-US"/>
        </a:p>
      </dgm:t>
    </dgm:pt>
    <dgm:pt modelId="{F7B51E8C-EF02-4CBD-909D-161802366648}" type="pres">
      <dgm:prSet presAssocID="{AD16BF4F-54F7-4130-B8E6-023B9F8DE21F}" presName="balance_23" presStyleLbl="alignAccFollowNode1" presStyleIdx="3" presStyleCnt="4" custAng="20848816" custFlipVert="1" custScaleX="284945" custScaleY="20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C58F48-805A-48E6-B3A9-455D6BACBFC0}" type="pres">
      <dgm:prSet presAssocID="{AD16BF4F-54F7-4130-B8E6-023B9F8DE21F}" presName="right_23_1" presStyleLbl="node1" presStyleIdx="0" presStyleCnt="5" custScaleX="172717" custLinFactNeighborX="62568" custLinFactNeighborY="2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BCB9F-7644-4D82-880F-6BD1A2E0F3BA}" type="pres">
      <dgm:prSet presAssocID="{AD16BF4F-54F7-4130-B8E6-023B9F8DE21F}" presName="right_23_2" presStyleLbl="node1" presStyleIdx="1" presStyleCnt="5" custScaleX="166225" custLinFactNeighborX="62568" custLinFactNeighborY="2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B518-BD09-42F5-86BE-94BACE082556}" type="pres">
      <dgm:prSet presAssocID="{AD16BF4F-54F7-4130-B8E6-023B9F8DE21F}" presName="right_23_3" presStyleLbl="node1" presStyleIdx="2" presStyleCnt="5" custScaleX="158327" custLinFactNeighborX="62568" custLinFactNeighborY="2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7BB0A-8583-42F8-8FC7-1F0A28D8ED22}" type="pres">
      <dgm:prSet presAssocID="{AD16BF4F-54F7-4130-B8E6-023B9F8DE21F}" presName="left_23_1" presStyleLbl="node1" presStyleIdx="3" presStyleCnt="5" custScaleX="186868" custScaleY="131498" custLinFactNeighborX="-64590" custLinFactNeighborY="-54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3A8AF-CB69-41F4-9D04-A6803099D488}" type="pres">
      <dgm:prSet presAssocID="{AD16BF4F-54F7-4130-B8E6-023B9F8DE21F}" presName="left_23_2" presStyleLbl="node1" presStyleIdx="4" presStyleCnt="5" custScaleX="209310" custScaleY="131498" custLinFactNeighborX="-64590" custLinFactNeighborY="-83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C8C3A-0D56-4145-BBB3-32803918C0DF}" type="presOf" srcId="{4B1F9CF0-E1E6-4FC3-8253-F7B672497A8F}" destId="{20C58F48-805A-48E6-B3A9-455D6BACBFC0}" srcOrd="0" destOrd="0" presId="urn:microsoft.com/office/officeart/2005/8/layout/balance1"/>
    <dgm:cxn modelId="{16923F1E-B59E-41E9-8120-6CB6E4CF8F7D}" type="presOf" srcId="{F5872E38-CD23-4BAE-BE80-2BE901B48BA7}" destId="{553BCB9F-7644-4D82-880F-6BD1A2E0F3BA}" srcOrd="0" destOrd="0" presId="urn:microsoft.com/office/officeart/2005/8/layout/balance1"/>
    <dgm:cxn modelId="{95123DC4-925D-44CA-A5CE-CA1981D367D9}" srcId="{AD16BF4F-54F7-4130-B8E6-023B9F8DE21F}" destId="{D475502E-EC60-4E5A-B2D8-A969C3E56E2F}" srcOrd="1" destOrd="0" parTransId="{EAC31280-EB2E-4685-B6B0-34854356BA1D}" sibTransId="{171C4D3B-68BC-4223-B1AE-7A56EB152C85}"/>
    <dgm:cxn modelId="{CCF361F0-EC0B-4211-9584-1267A5B182CE}" srcId="{D475502E-EC60-4E5A-B2D8-A969C3E56E2F}" destId="{92313900-53A5-43FF-B66B-C34219DE2BA8}" srcOrd="2" destOrd="0" parTransId="{037266E3-38FA-4BD4-BFD7-A9E9146138C8}" sibTransId="{9F6488B8-E188-43D8-BAFB-38DEB00D5F24}"/>
    <dgm:cxn modelId="{85D6C25E-17E5-4DDA-9AD5-FAAE072FAA30}" srcId="{AD16BF4F-54F7-4130-B8E6-023B9F8DE21F}" destId="{DA1B0A15-D857-409E-9D7B-D9D9D12EAC5D}" srcOrd="0" destOrd="0" parTransId="{85823828-21D0-482C-B24B-18A6C9654D7A}" sibTransId="{0BA28E40-CFE8-4135-838A-C5865DB6C017}"/>
    <dgm:cxn modelId="{769FE7CA-4565-4A56-B990-630D62C45ECF}" srcId="{DA1B0A15-D857-409E-9D7B-D9D9D12EAC5D}" destId="{3925A203-1A7C-443A-8B25-FD48AB7AA945}" srcOrd="0" destOrd="0" parTransId="{32C36A77-4C98-465D-9C6F-DD20E7E384EC}" sibTransId="{D562BB64-AC0C-446E-AE1A-D9C802120195}"/>
    <dgm:cxn modelId="{C644CA7D-EC13-4D8A-B76C-F5E4E537E158}" type="presOf" srcId="{DA1B0A15-D857-409E-9D7B-D9D9D12EAC5D}" destId="{DD863CB7-AF5D-4987-9216-A3CF58B840A8}" srcOrd="0" destOrd="0" presId="urn:microsoft.com/office/officeart/2005/8/layout/balance1"/>
    <dgm:cxn modelId="{2CA32429-2661-4EED-A57F-94A957FB06E0}" srcId="{D475502E-EC60-4E5A-B2D8-A969C3E56E2F}" destId="{F5872E38-CD23-4BAE-BE80-2BE901B48BA7}" srcOrd="1" destOrd="0" parTransId="{8DF802E0-7267-49EC-9232-58C137CDF9A7}" sibTransId="{2AC96FB9-348B-45DD-AC98-54508C0CC752}"/>
    <dgm:cxn modelId="{D6FC9CEF-CFE6-4FF1-B5D0-A5558F8BDB99}" type="presOf" srcId="{A855DD65-3DA8-47DA-8B4E-AD942693610F}" destId="{58B3A8AF-CB69-41F4-9D04-A6803099D488}" srcOrd="0" destOrd="0" presId="urn:microsoft.com/office/officeart/2005/8/layout/balance1"/>
    <dgm:cxn modelId="{CB79D0E1-B6F7-4C45-A4D5-65916812A7D2}" type="presOf" srcId="{AD16BF4F-54F7-4130-B8E6-023B9F8DE21F}" destId="{55B5BD76-D795-43B5-A6E1-915A5DC152A2}" srcOrd="0" destOrd="0" presId="urn:microsoft.com/office/officeart/2005/8/layout/balance1"/>
    <dgm:cxn modelId="{5A14FE3E-6D45-40E2-A306-BFCBD7E2ABE9}" srcId="{DA1B0A15-D857-409E-9D7B-D9D9D12EAC5D}" destId="{A855DD65-3DA8-47DA-8B4E-AD942693610F}" srcOrd="1" destOrd="0" parTransId="{62E37E38-F4F8-42A4-8E75-CF07A6499251}" sibTransId="{47FA97B4-D0E3-42FA-AF5B-9F44E40CCAC7}"/>
    <dgm:cxn modelId="{A3E3A1DC-7826-44D0-9F1F-A2F39DCE64D8}" type="presOf" srcId="{92313900-53A5-43FF-B66B-C34219DE2BA8}" destId="{1A02B518-BD09-42F5-86BE-94BACE082556}" srcOrd="0" destOrd="0" presId="urn:microsoft.com/office/officeart/2005/8/layout/balance1"/>
    <dgm:cxn modelId="{44AA29B4-AFB5-4E9D-9E18-E13299FE5781}" type="presOf" srcId="{3925A203-1A7C-443A-8B25-FD48AB7AA945}" destId="{DB47BB0A-8583-42F8-8FC7-1F0A28D8ED22}" srcOrd="0" destOrd="0" presId="urn:microsoft.com/office/officeart/2005/8/layout/balance1"/>
    <dgm:cxn modelId="{419CE020-635E-4146-B5F5-B7AF188E413A}" type="presOf" srcId="{D475502E-EC60-4E5A-B2D8-A969C3E56E2F}" destId="{98CA7B7E-C86A-4165-BEE4-ED0F4A7E06E5}" srcOrd="0" destOrd="0" presId="urn:microsoft.com/office/officeart/2005/8/layout/balance1"/>
    <dgm:cxn modelId="{4EB433E8-6D72-4B0B-89F4-6CF4BA29BC23}" srcId="{D475502E-EC60-4E5A-B2D8-A969C3E56E2F}" destId="{4B1F9CF0-E1E6-4FC3-8253-F7B672497A8F}" srcOrd="0" destOrd="0" parTransId="{136EF99D-9B45-4C5C-8198-EA6055994403}" sibTransId="{CEE41B46-D3B6-48C3-9030-5D43AFCCA01A}"/>
    <dgm:cxn modelId="{1638B130-E1C4-46C8-B760-CD56CD8B0033}" type="presParOf" srcId="{55B5BD76-D795-43B5-A6E1-915A5DC152A2}" destId="{DB8E6BD6-769A-45EA-AB70-85A3757499B4}" srcOrd="0" destOrd="0" presId="urn:microsoft.com/office/officeart/2005/8/layout/balance1"/>
    <dgm:cxn modelId="{6155E2FE-0B41-4D40-A7E0-5B555106775E}" type="presParOf" srcId="{55B5BD76-D795-43B5-A6E1-915A5DC152A2}" destId="{E23503C7-8DAD-480E-AE7F-6A0829FEDDBA}" srcOrd="1" destOrd="0" presId="urn:microsoft.com/office/officeart/2005/8/layout/balance1"/>
    <dgm:cxn modelId="{0D08CF3D-9811-439E-A67F-58DD14320C30}" type="presParOf" srcId="{E23503C7-8DAD-480E-AE7F-6A0829FEDDBA}" destId="{DD863CB7-AF5D-4987-9216-A3CF58B840A8}" srcOrd="0" destOrd="0" presId="urn:microsoft.com/office/officeart/2005/8/layout/balance1"/>
    <dgm:cxn modelId="{1FF42D26-CBB9-4304-8CC9-632999D20C40}" type="presParOf" srcId="{E23503C7-8DAD-480E-AE7F-6A0829FEDDBA}" destId="{98CA7B7E-C86A-4165-BEE4-ED0F4A7E06E5}" srcOrd="1" destOrd="0" presId="urn:microsoft.com/office/officeart/2005/8/layout/balance1"/>
    <dgm:cxn modelId="{9CD30548-7438-42D9-A953-44E9FB89D6CB}" type="presParOf" srcId="{55B5BD76-D795-43B5-A6E1-915A5DC152A2}" destId="{6CDFC1D2-6E18-488C-A2E5-B283CE757232}" srcOrd="2" destOrd="0" presId="urn:microsoft.com/office/officeart/2005/8/layout/balance1"/>
    <dgm:cxn modelId="{FE78E24C-70BC-4AC2-BF99-970CACE68605}" type="presParOf" srcId="{6CDFC1D2-6E18-488C-A2E5-B283CE757232}" destId="{07D9DB92-4FB1-4AC5-8138-4F0689B4E579}" srcOrd="0" destOrd="0" presId="urn:microsoft.com/office/officeart/2005/8/layout/balance1"/>
    <dgm:cxn modelId="{3BB0995F-50B5-42F6-98A3-1338D6A3D211}" type="presParOf" srcId="{6CDFC1D2-6E18-488C-A2E5-B283CE757232}" destId="{A41A7FCD-D6F2-4D7C-AF25-D44A934DBBE5}" srcOrd="1" destOrd="0" presId="urn:microsoft.com/office/officeart/2005/8/layout/balance1"/>
    <dgm:cxn modelId="{DC0F183D-9CC1-4F81-9AC6-A3D824CEF2C3}" type="presParOf" srcId="{6CDFC1D2-6E18-488C-A2E5-B283CE757232}" destId="{F7B51E8C-EF02-4CBD-909D-161802366648}" srcOrd="2" destOrd="0" presId="urn:microsoft.com/office/officeart/2005/8/layout/balance1"/>
    <dgm:cxn modelId="{3C3408D4-39B7-4004-90D3-D9EF0B7DF2CB}" type="presParOf" srcId="{6CDFC1D2-6E18-488C-A2E5-B283CE757232}" destId="{20C58F48-805A-48E6-B3A9-455D6BACBFC0}" srcOrd="3" destOrd="0" presId="urn:microsoft.com/office/officeart/2005/8/layout/balance1"/>
    <dgm:cxn modelId="{11313C7C-3B6A-4FAC-BE6C-9D893547DC07}" type="presParOf" srcId="{6CDFC1D2-6E18-488C-A2E5-B283CE757232}" destId="{553BCB9F-7644-4D82-880F-6BD1A2E0F3BA}" srcOrd="4" destOrd="0" presId="urn:microsoft.com/office/officeart/2005/8/layout/balance1"/>
    <dgm:cxn modelId="{459CA3BA-74B7-4359-A978-71ABA17DEABF}" type="presParOf" srcId="{6CDFC1D2-6E18-488C-A2E5-B283CE757232}" destId="{1A02B518-BD09-42F5-86BE-94BACE082556}" srcOrd="5" destOrd="0" presId="urn:microsoft.com/office/officeart/2005/8/layout/balance1"/>
    <dgm:cxn modelId="{E79BD550-7519-42E0-B9E8-83771EF18E92}" type="presParOf" srcId="{6CDFC1D2-6E18-488C-A2E5-B283CE757232}" destId="{DB47BB0A-8583-42F8-8FC7-1F0A28D8ED22}" srcOrd="6" destOrd="0" presId="urn:microsoft.com/office/officeart/2005/8/layout/balance1"/>
    <dgm:cxn modelId="{C23A34D4-AF5D-44DB-9470-9CB72903F5A9}" type="presParOf" srcId="{6CDFC1D2-6E18-488C-A2E5-B283CE757232}" destId="{58B3A8AF-CB69-41F4-9D04-A6803099D48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5B46C-7F2D-4D03-BB19-38AAA0932143}">
      <dsp:nvSpPr>
        <dsp:cNvPr id="0" name=""/>
        <dsp:cNvSpPr/>
      </dsp:nvSpPr>
      <dsp:spPr>
        <a:xfrm rot="5400000">
          <a:off x="1026568" y="905509"/>
          <a:ext cx="796494" cy="9067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BC247-40CF-4FB6-A80B-75265D1462D9}">
      <dsp:nvSpPr>
        <dsp:cNvPr id="0" name=""/>
        <dsp:cNvSpPr/>
      </dsp:nvSpPr>
      <dsp:spPr>
        <a:xfrm>
          <a:off x="815545" y="22579"/>
          <a:ext cx="1340827" cy="9385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latin typeface="Arial" pitchFamily="34" charset="0"/>
              <a:cs typeface="Arial" pitchFamily="34" charset="0"/>
            </a:rPr>
            <a:t>06.01</a:t>
          </a:r>
          <a:endParaRPr lang="en-US" sz="3100" kern="1200" dirty="0">
            <a:latin typeface="Arial" pitchFamily="34" charset="0"/>
            <a:cs typeface="Arial" pitchFamily="34" charset="0"/>
          </a:endParaRPr>
        </a:p>
      </dsp:txBody>
      <dsp:txXfrm>
        <a:off x="861369" y="68403"/>
        <a:ext cx="1249179" cy="846887"/>
      </dsp:txXfrm>
    </dsp:sp>
    <dsp:sp modelId="{899CF2ED-9312-4402-83F8-5B7A2AC469D2}">
      <dsp:nvSpPr>
        <dsp:cNvPr id="0" name=""/>
        <dsp:cNvSpPr/>
      </dsp:nvSpPr>
      <dsp:spPr>
        <a:xfrm>
          <a:off x="2191333" y="143969"/>
          <a:ext cx="2185088" cy="772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b="1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Төсвийн хүрээний мэдэгдэл батлагдана</a:t>
          </a:r>
          <a:endParaRPr lang="en-US" sz="1600" b="1" kern="120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sp:txBody>
      <dsp:txXfrm>
        <a:off x="2191333" y="143969"/>
        <a:ext cx="2185088" cy="772667"/>
      </dsp:txXfrm>
    </dsp:sp>
    <dsp:sp modelId="{B370320B-FAAC-4930-9C3F-EAEE6756F640}">
      <dsp:nvSpPr>
        <dsp:cNvPr id="0" name=""/>
        <dsp:cNvSpPr/>
      </dsp:nvSpPr>
      <dsp:spPr>
        <a:xfrm rot="5400000">
          <a:off x="2428631" y="1959794"/>
          <a:ext cx="796494" cy="9067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-5387422"/>
                <a:satOff val="23188"/>
                <a:lumOff val="6269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5387422"/>
                <a:satOff val="23188"/>
                <a:lumOff val="6269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5387422"/>
                <a:satOff val="23188"/>
                <a:lumOff val="62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F4821B-80E9-46F1-9330-905A8CABA74D}">
      <dsp:nvSpPr>
        <dsp:cNvPr id="0" name=""/>
        <dsp:cNvSpPr/>
      </dsp:nvSpPr>
      <dsp:spPr>
        <a:xfrm>
          <a:off x="2217609" y="1076864"/>
          <a:ext cx="1340827" cy="9385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latin typeface="Arial" pitchFamily="34" charset="0"/>
              <a:cs typeface="Arial" pitchFamily="34" charset="0"/>
            </a:rPr>
            <a:t>07.01</a:t>
          </a:r>
          <a:endParaRPr lang="en-US" sz="3100" kern="1200" dirty="0">
            <a:latin typeface="Arial" pitchFamily="34" charset="0"/>
            <a:cs typeface="Arial" pitchFamily="34" charset="0"/>
          </a:endParaRPr>
        </a:p>
      </dsp:txBody>
      <dsp:txXfrm>
        <a:off x="2263433" y="1122688"/>
        <a:ext cx="1249179" cy="846887"/>
      </dsp:txXfrm>
    </dsp:sp>
    <dsp:sp modelId="{B5EECFF0-7BD8-487D-AFD2-746ED616E273}">
      <dsp:nvSpPr>
        <dsp:cNvPr id="0" name=""/>
        <dsp:cNvSpPr/>
      </dsp:nvSpPr>
      <dsp:spPr>
        <a:xfrm>
          <a:off x="3636754" y="1150764"/>
          <a:ext cx="2401229" cy="75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b="1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Зарлагын хязгаар батлагдана</a:t>
          </a:r>
          <a:endParaRPr lang="en-US" sz="1600" b="1" kern="120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sp:txBody>
      <dsp:txXfrm>
        <a:off x="3636754" y="1150764"/>
        <a:ext cx="2401229" cy="758565"/>
      </dsp:txXfrm>
    </dsp:sp>
    <dsp:sp modelId="{BBF93761-31D8-42D8-ADDA-9374A60657FF}">
      <dsp:nvSpPr>
        <dsp:cNvPr id="0" name=""/>
        <dsp:cNvSpPr/>
      </dsp:nvSpPr>
      <dsp:spPr>
        <a:xfrm rot="5400000">
          <a:off x="3830695" y="3236597"/>
          <a:ext cx="796494" cy="9067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-10774845"/>
                <a:satOff val="46375"/>
                <a:lumOff val="12537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10774845"/>
                <a:satOff val="46375"/>
                <a:lumOff val="12537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10774845"/>
                <a:satOff val="46375"/>
                <a:lumOff val="125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9A045B-B7CE-4376-B5BE-BE013F7C337A}">
      <dsp:nvSpPr>
        <dsp:cNvPr id="0" name=""/>
        <dsp:cNvSpPr/>
      </dsp:nvSpPr>
      <dsp:spPr>
        <a:xfrm>
          <a:off x="3619673" y="2353667"/>
          <a:ext cx="1340827" cy="9385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latin typeface="Arial" pitchFamily="34" charset="0"/>
              <a:cs typeface="Arial" pitchFamily="34" charset="0"/>
            </a:rPr>
            <a:t>07.05</a:t>
          </a:r>
          <a:endParaRPr lang="en-US" sz="3100" kern="1200" dirty="0">
            <a:latin typeface="Arial" pitchFamily="34" charset="0"/>
            <a:cs typeface="Arial" pitchFamily="34" charset="0"/>
          </a:endParaRPr>
        </a:p>
      </dsp:txBody>
      <dsp:txXfrm>
        <a:off x="3665497" y="2399491"/>
        <a:ext cx="1249179" cy="846887"/>
      </dsp:txXfrm>
    </dsp:sp>
    <dsp:sp modelId="{DB574C3D-0B8D-4781-A46F-1FE992B7D656}">
      <dsp:nvSpPr>
        <dsp:cNvPr id="0" name=""/>
        <dsp:cNvSpPr/>
      </dsp:nvSpPr>
      <dsp:spPr>
        <a:xfrm>
          <a:off x="5015154" y="2122654"/>
          <a:ext cx="3405431" cy="1382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1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Аймаг, нийслэлд шилжүүлгийн дүн хүргүүлнэ.</a:t>
          </a:r>
          <a:endParaRPr lang="en-US" sz="1400" b="1" kern="120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Төсвийн удирдамж</a:t>
          </a:r>
          <a:endParaRPr lang="en-US" sz="1400" b="0" kern="120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Санхүүгийн дэмжлэг</a:t>
          </a:r>
          <a:endParaRPr lang="en-US" sz="1400" b="0" kern="120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Орлогын шилжүүлэг</a:t>
          </a:r>
          <a:endParaRPr lang="en-US" sz="1400" b="0" kern="120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sp:txBody>
      <dsp:txXfrm>
        <a:off x="5015154" y="2122654"/>
        <a:ext cx="3405431" cy="1382622"/>
      </dsp:txXfrm>
    </dsp:sp>
    <dsp:sp modelId="{9E4BD542-F1B2-451E-9D28-156A5F34E4EB}">
      <dsp:nvSpPr>
        <dsp:cNvPr id="0" name=""/>
        <dsp:cNvSpPr/>
      </dsp:nvSpPr>
      <dsp:spPr>
        <a:xfrm>
          <a:off x="5021737" y="3538467"/>
          <a:ext cx="1340827" cy="9385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latin typeface="Arial" pitchFamily="34" charset="0"/>
              <a:cs typeface="Arial" pitchFamily="34" charset="0"/>
            </a:rPr>
            <a:t>07.15</a:t>
          </a:r>
          <a:endParaRPr lang="en-US" sz="3100" kern="1200" dirty="0">
            <a:latin typeface="Arial" pitchFamily="34" charset="0"/>
            <a:cs typeface="Arial" pitchFamily="34" charset="0"/>
          </a:endParaRPr>
        </a:p>
      </dsp:txBody>
      <dsp:txXfrm>
        <a:off x="5067561" y="3584291"/>
        <a:ext cx="1249179" cy="846887"/>
      </dsp:txXfrm>
    </dsp:sp>
    <dsp:sp modelId="{051810D2-84BC-4E51-8925-E5BFAF6E4B3B}">
      <dsp:nvSpPr>
        <dsp:cNvPr id="0" name=""/>
        <dsp:cNvSpPr/>
      </dsp:nvSpPr>
      <dsp:spPr>
        <a:xfrm>
          <a:off x="6187409" y="3429002"/>
          <a:ext cx="2956590" cy="1198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1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Сум, дүүрэгт шилжүүлгийн дүн хүргүүлнэ.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Төсвийн удирдамж</a:t>
          </a:r>
          <a:endParaRPr lang="en-US" sz="1400" b="0" kern="120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Санхүүгийн дэмжлэг</a:t>
          </a:r>
          <a:endParaRPr lang="en-US" sz="1400" b="0" kern="120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rPr>
            <a:t>Орлогын шилжүүлэг</a:t>
          </a:r>
          <a:endParaRPr lang="en-US" sz="1400" b="0" kern="1200" dirty="0">
            <a:solidFill>
              <a:srgbClr val="000066"/>
            </a:solidFill>
            <a:latin typeface="Arial" pitchFamily="34" charset="0"/>
            <a:cs typeface="Arial" pitchFamily="34" charset="0"/>
          </a:endParaRPr>
        </a:p>
      </dsp:txBody>
      <dsp:txXfrm>
        <a:off x="6187409" y="3429002"/>
        <a:ext cx="2956590" cy="1198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C266D-5F37-451A-992D-B9901715020A}">
      <dsp:nvSpPr>
        <dsp:cNvPr id="0" name=""/>
        <dsp:cNvSpPr/>
      </dsp:nvSpPr>
      <dsp:spPr>
        <a:xfrm rot="5400000">
          <a:off x="380617" y="2852033"/>
          <a:ext cx="1100887" cy="18318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B8539D-90DA-47F1-8EBA-14B312BC53D9}">
      <dsp:nvSpPr>
        <dsp:cNvPr id="0" name=""/>
        <dsp:cNvSpPr/>
      </dsp:nvSpPr>
      <dsp:spPr>
        <a:xfrm>
          <a:off x="33075" y="2840860"/>
          <a:ext cx="1981360" cy="2566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0" kern="1200" dirty="0" smtClean="0">
              <a:latin typeface="Arial" pitchFamily="34" charset="0"/>
              <a:cs typeface="Arial" pitchFamily="34" charset="0"/>
            </a:rPr>
            <a:t>07.25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latin typeface="Arial" pitchFamily="34" charset="0"/>
              <a:cs typeface="Arial" pitchFamily="34" charset="0"/>
            </a:rPr>
            <a:t>Шууд захирагч төвлөрүүлэн захирагчид төсвийн төслөө хүргүүлнэ.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</dsp:txBody>
      <dsp:txXfrm>
        <a:off x="33075" y="2840860"/>
        <a:ext cx="1981360" cy="2566664"/>
      </dsp:txXfrm>
    </dsp:sp>
    <dsp:sp modelId="{C50C1578-A70D-4B77-8BAC-ACDCE62E9EC3}">
      <dsp:nvSpPr>
        <dsp:cNvPr id="0" name=""/>
        <dsp:cNvSpPr/>
      </dsp:nvSpPr>
      <dsp:spPr>
        <a:xfrm>
          <a:off x="1538619" y="2717170"/>
          <a:ext cx="312039" cy="31203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79819B-09E2-472B-BA18-C9CDBB66AC24}">
      <dsp:nvSpPr>
        <dsp:cNvPr id="0" name=""/>
        <dsp:cNvSpPr/>
      </dsp:nvSpPr>
      <dsp:spPr>
        <a:xfrm rot="5400000">
          <a:off x="2568976" y="1809217"/>
          <a:ext cx="1100887" cy="18318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0FC4FC-FF6B-46B1-952B-204A2F7C4CAF}">
      <dsp:nvSpPr>
        <dsp:cNvPr id="0" name=""/>
        <dsp:cNvSpPr/>
      </dsp:nvSpPr>
      <dsp:spPr>
        <a:xfrm>
          <a:off x="2226867" y="1814714"/>
          <a:ext cx="1970494" cy="2533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0" kern="1200" dirty="0" smtClean="0">
              <a:latin typeface="Arial" pitchFamily="34" charset="0"/>
              <a:cs typeface="Arial" pitchFamily="34" charset="0"/>
            </a:rPr>
            <a:t>0</a:t>
          </a:r>
          <a:r>
            <a:rPr lang="en-US" sz="1800" b="0" kern="1200" dirty="0" smtClean="0">
              <a:latin typeface="Arial" pitchFamily="34" charset="0"/>
              <a:cs typeface="Arial" pitchFamily="34" charset="0"/>
            </a:rPr>
            <a:t>8</a:t>
          </a:r>
          <a:r>
            <a:rPr lang="mn-MN" sz="1800" b="0" kern="1200" dirty="0" smtClean="0">
              <a:latin typeface="Arial" pitchFamily="34" charset="0"/>
              <a:cs typeface="Arial" pitchFamily="34" charset="0"/>
            </a:rPr>
            <a:t>.01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latin typeface="Arial" pitchFamily="34" charset="0"/>
              <a:cs typeface="Arial" pitchFamily="34" charset="0"/>
            </a:rPr>
            <a:t>Төсвийн төвлөрүүлэн захирагч болон төсвийн төвлөрүүлэн захирагчид харьяалагддаггүй төсвийн шууд захирагч харьяалагдах ТЕЗ-д төсвийн төслөө хүргүүлнэ. 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</dsp:txBody>
      <dsp:txXfrm>
        <a:off x="2226867" y="1814714"/>
        <a:ext cx="1970494" cy="2533322"/>
      </dsp:txXfrm>
    </dsp:sp>
    <dsp:sp modelId="{86C3E17C-DFE0-4627-B0CE-785E5AABCCDF}">
      <dsp:nvSpPr>
        <dsp:cNvPr id="0" name=""/>
        <dsp:cNvSpPr/>
      </dsp:nvSpPr>
      <dsp:spPr>
        <a:xfrm>
          <a:off x="3726979" y="1674353"/>
          <a:ext cx="312039" cy="31203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55DC87-F3D9-4FA8-B0E0-27B4C4B3DCCF}">
      <dsp:nvSpPr>
        <dsp:cNvPr id="0" name=""/>
        <dsp:cNvSpPr/>
      </dsp:nvSpPr>
      <dsp:spPr>
        <a:xfrm rot="5400000">
          <a:off x="4757336" y="857598"/>
          <a:ext cx="1100887" cy="18318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66C617-B8FD-4974-A520-AA1A3BACCE24}">
      <dsp:nvSpPr>
        <dsp:cNvPr id="0" name=""/>
        <dsp:cNvSpPr/>
      </dsp:nvSpPr>
      <dsp:spPr>
        <a:xfrm>
          <a:off x="4470042" y="954293"/>
          <a:ext cx="1860863" cy="23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0" kern="1200" dirty="0" smtClean="0">
              <a:latin typeface="Arial" pitchFamily="34" charset="0"/>
              <a:cs typeface="Arial" pitchFamily="34" charset="0"/>
            </a:rPr>
            <a:t>08.15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latin typeface="Arial" pitchFamily="34" charset="0"/>
              <a:cs typeface="Arial" pitchFamily="34" charset="0"/>
            </a:rPr>
            <a:t>Төсвийн ерөнхийлөн захирагч төсвийн саналаа Сангийн яаманд хүргүүлэх 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</dsp:txBody>
      <dsp:txXfrm>
        <a:off x="4470042" y="954293"/>
        <a:ext cx="1860863" cy="2350926"/>
      </dsp:txXfrm>
    </dsp:sp>
    <dsp:sp modelId="{E007560B-6015-4515-8FA1-235464CDCCFF}">
      <dsp:nvSpPr>
        <dsp:cNvPr id="0" name=""/>
        <dsp:cNvSpPr/>
      </dsp:nvSpPr>
      <dsp:spPr>
        <a:xfrm>
          <a:off x="5915338" y="722735"/>
          <a:ext cx="312039" cy="31203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FAD50-E03C-48ED-88AB-890DD8EF689B}">
      <dsp:nvSpPr>
        <dsp:cNvPr id="0" name=""/>
        <dsp:cNvSpPr/>
      </dsp:nvSpPr>
      <dsp:spPr>
        <a:xfrm rot="5400000">
          <a:off x="6945695" y="-94020"/>
          <a:ext cx="1100887" cy="183185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CF643-8391-4F67-AF2F-F3AAE141D1DA}">
      <dsp:nvSpPr>
        <dsp:cNvPr id="0" name=""/>
        <dsp:cNvSpPr/>
      </dsp:nvSpPr>
      <dsp:spPr>
        <a:xfrm>
          <a:off x="6658401" y="2675"/>
          <a:ext cx="1860863" cy="2350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0" kern="1200" dirty="0" smtClean="0">
              <a:latin typeface="Arial" pitchFamily="34" charset="0"/>
              <a:cs typeface="Arial" pitchFamily="34" charset="0"/>
            </a:rPr>
            <a:t>10.05</a:t>
          </a:r>
          <a:endParaRPr lang="en-US" sz="18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400" b="0" kern="1200" dirty="0" smtClean="0">
              <a:latin typeface="Arial" pitchFamily="34" charset="0"/>
              <a:cs typeface="Arial" pitchFamily="34" charset="0"/>
            </a:rPr>
            <a:t>Суурь төсөвт тооцогдсон орлого, зарлага, төсөв хоорондын шилжүүлгийн дэлгэрэнгүй мэдээллийг хүргүүлнэ.</a:t>
          </a:r>
          <a:endParaRPr lang="en-US" sz="1400" b="0" kern="1200" dirty="0">
            <a:latin typeface="Arial" pitchFamily="34" charset="0"/>
            <a:cs typeface="Arial" pitchFamily="34" charset="0"/>
          </a:endParaRPr>
        </a:p>
      </dsp:txBody>
      <dsp:txXfrm>
        <a:off x="6658401" y="2675"/>
        <a:ext cx="1860863" cy="23509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8586-54CB-4385-B530-9AD249C68F97}">
      <dsp:nvSpPr>
        <dsp:cNvPr id="0" name=""/>
        <dsp:cNvSpPr/>
      </dsp:nvSpPr>
      <dsp:spPr>
        <a:xfrm>
          <a:off x="0" y="0"/>
          <a:ext cx="4678363" cy="46783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A159D-8E6B-4D9B-9971-360236E01EA9}">
      <dsp:nvSpPr>
        <dsp:cNvPr id="0" name=""/>
        <dsp:cNvSpPr/>
      </dsp:nvSpPr>
      <dsp:spPr>
        <a:xfrm>
          <a:off x="2339181" y="0"/>
          <a:ext cx="5890418" cy="4678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600" kern="1200" dirty="0" smtClean="0">
              <a:latin typeface="Arial" pitchFamily="34" charset="0"/>
              <a:cs typeface="Arial" pitchFamily="34" charset="0"/>
            </a:rPr>
            <a:t>11.25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600" kern="1200" dirty="0" smtClean="0">
              <a:latin typeface="Arial" pitchFamily="34" charset="0"/>
              <a:cs typeface="Arial" pitchFamily="34" charset="0"/>
            </a:rPr>
            <a:t>12.05</a:t>
          </a:r>
          <a:endParaRPr lang="en-US" sz="4800" kern="1200" dirty="0">
            <a:latin typeface="Arial" pitchFamily="34" charset="0"/>
            <a:cs typeface="Arial" pitchFamily="34" charset="0"/>
          </a:endParaRPr>
        </a:p>
      </dsp:txBody>
      <dsp:txXfrm>
        <a:off x="2339181" y="0"/>
        <a:ext cx="2945209" cy="1403511"/>
      </dsp:txXfrm>
    </dsp:sp>
    <dsp:sp modelId="{E2623B64-E85B-48AF-B808-D9897F0F0A65}">
      <dsp:nvSpPr>
        <dsp:cNvPr id="0" name=""/>
        <dsp:cNvSpPr/>
      </dsp:nvSpPr>
      <dsp:spPr>
        <a:xfrm>
          <a:off x="818715" y="1403511"/>
          <a:ext cx="3040932" cy="30409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8AF2F-7F16-49BE-AE7B-B965715E34C1}">
      <dsp:nvSpPr>
        <dsp:cNvPr id="0" name=""/>
        <dsp:cNvSpPr/>
      </dsp:nvSpPr>
      <dsp:spPr>
        <a:xfrm>
          <a:off x="2339181" y="1447787"/>
          <a:ext cx="5890418" cy="30409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latin typeface="Arial" pitchFamily="34" charset="0"/>
              <a:cs typeface="Arial" pitchFamily="34" charset="0"/>
            </a:rPr>
            <a:t>12.10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latin typeface="Arial" pitchFamily="34" charset="0"/>
              <a:cs typeface="Arial" pitchFamily="34" charset="0"/>
            </a:rPr>
            <a:t>12.20</a:t>
          </a:r>
          <a:endParaRPr lang="en-US" sz="3500" kern="1200" dirty="0">
            <a:latin typeface="Arial" pitchFamily="34" charset="0"/>
            <a:cs typeface="Arial" pitchFamily="34" charset="0"/>
          </a:endParaRPr>
        </a:p>
      </dsp:txBody>
      <dsp:txXfrm>
        <a:off x="2339181" y="1447787"/>
        <a:ext cx="2945209" cy="1403507"/>
      </dsp:txXfrm>
    </dsp:sp>
    <dsp:sp modelId="{04D7604E-50D6-4302-A9FC-F80F34631CA0}">
      <dsp:nvSpPr>
        <dsp:cNvPr id="0" name=""/>
        <dsp:cNvSpPr/>
      </dsp:nvSpPr>
      <dsp:spPr>
        <a:xfrm>
          <a:off x="1637427" y="2807019"/>
          <a:ext cx="1403507" cy="14035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F34C3C-AD5D-4EA1-AE00-CE6C72F48640}">
      <dsp:nvSpPr>
        <dsp:cNvPr id="0" name=""/>
        <dsp:cNvSpPr/>
      </dsp:nvSpPr>
      <dsp:spPr>
        <a:xfrm>
          <a:off x="2339181" y="2807019"/>
          <a:ext cx="5890418" cy="1403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500" kern="1200" dirty="0" smtClean="0">
              <a:latin typeface="Arial" pitchFamily="34" charset="0"/>
              <a:cs typeface="Arial" pitchFamily="34" charset="0"/>
            </a:rPr>
            <a:t>12.31</a:t>
          </a:r>
        </a:p>
      </dsp:txBody>
      <dsp:txXfrm>
        <a:off x="2339181" y="2807019"/>
        <a:ext cx="2945209" cy="1403507"/>
      </dsp:txXfrm>
    </dsp:sp>
    <dsp:sp modelId="{F25CA76F-DD4E-478B-8C64-A8F011C0BB0F}">
      <dsp:nvSpPr>
        <dsp:cNvPr id="0" name=""/>
        <dsp:cNvSpPr/>
      </dsp:nvSpPr>
      <dsp:spPr>
        <a:xfrm>
          <a:off x="5284390" y="0"/>
          <a:ext cx="2945209" cy="1403511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Аймаг, нийслэлийн ИТХ-д төсвөө өргөн мэдүүлэх</a:t>
          </a:r>
          <a:endParaRPr lang="en-US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ИТХ- төсөв батлах</a:t>
          </a: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>
        <a:off x="5284390" y="0"/>
        <a:ext cx="2945209" cy="1403511"/>
      </dsp:txXfrm>
    </dsp:sp>
    <dsp:sp modelId="{BC0D2864-B2FF-4F13-A164-237967B92DE0}">
      <dsp:nvSpPr>
        <dsp:cNvPr id="0" name=""/>
        <dsp:cNvSpPr/>
      </dsp:nvSpPr>
      <dsp:spPr>
        <a:xfrm>
          <a:off x="5284390" y="1403511"/>
          <a:ext cx="2945209" cy="140350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Сум, дүүргийн ИТХ-д төсөв өргөн мэдүүлэх</a:t>
          </a:r>
          <a:endParaRPr lang="en-US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000" kern="1200" dirty="0" smtClean="0">
              <a:latin typeface="Arial" pitchFamily="34" charset="0"/>
              <a:cs typeface="Arial" pitchFamily="34" charset="0"/>
            </a:rPr>
            <a:t>ИТХ- төсөв батлах</a:t>
          </a: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>
        <a:off x="5284390" y="1403511"/>
        <a:ext cx="2945209" cy="1403507"/>
      </dsp:txXfrm>
    </dsp:sp>
    <dsp:sp modelId="{3DDC2F98-E1B1-4947-B9B8-A01D783DFD5B}">
      <dsp:nvSpPr>
        <dsp:cNvPr id="0" name=""/>
        <dsp:cNvSpPr/>
      </dsp:nvSpPr>
      <dsp:spPr>
        <a:xfrm>
          <a:off x="5284390" y="2807019"/>
          <a:ext cx="2945209" cy="140350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900" kern="1200" dirty="0" smtClean="0">
              <a:latin typeface="Arial" pitchFamily="34" charset="0"/>
              <a:cs typeface="Arial" pitchFamily="34" charset="0"/>
            </a:rPr>
            <a:t>Аймаг, нийслэлийн засаг дарга жилийн батлагдсан </a:t>
          </a:r>
          <a:r>
            <a:rPr lang="mn-MN" sz="190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төсвийн нэгтгэлийг Сангийн яаманд хүргүүлэх</a:t>
          </a:r>
          <a:endParaRPr lang="en-US" sz="1900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5284390" y="2807019"/>
        <a:ext cx="2945209" cy="1403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62B58-2F7C-4625-94CA-D5B6B2923345}">
      <dsp:nvSpPr>
        <dsp:cNvPr id="0" name=""/>
        <dsp:cNvSpPr/>
      </dsp:nvSpPr>
      <dsp:spPr>
        <a:xfrm>
          <a:off x="2341104" y="0"/>
          <a:ext cx="2273980" cy="22743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2835FE-B460-4A11-8FFF-F19995D5362C}">
      <dsp:nvSpPr>
        <dsp:cNvPr id="0" name=""/>
        <dsp:cNvSpPr/>
      </dsp:nvSpPr>
      <dsp:spPr>
        <a:xfrm>
          <a:off x="2656367" y="821100"/>
          <a:ext cx="1638329" cy="63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2">
                  <a:lumMod val="50000"/>
                </a:schemeClr>
              </a:solidFill>
            </a:rPr>
            <a:t>ОНХНС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2">
                  <a:lumMod val="50000"/>
                </a:schemeClr>
              </a:solidFill>
            </a:rPr>
            <a:t> улсын төсөв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56367" y="821100"/>
        <a:ext cx="1638329" cy="631652"/>
      </dsp:txXfrm>
    </dsp:sp>
    <dsp:sp modelId="{967B44D3-11D9-4CDD-B3B1-752EFD6154DF}">
      <dsp:nvSpPr>
        <dsp:cNvPr id="0" name=""/>
        <dsp:cNvSpPr/>
      </dsp:nvSpPr>
      <dsp:spPr>
        <a:xfrm>
          <a:off x="1737666" y="1290689"/>
          <a:ext cx="2273980" cy="22743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B20D24-62C1-48FF-A5C5-217FFF08A584}">
      <dsp:nvSpPr>
        <dsp:cNvPr id="0" name=""/>
        <dsp:cNvSpPr/>
      </dsp:nvSpPr>
      <dsp:spPr>
        <a:xfrm>
          <a:off x="2055828" y="2135428"/>
          <a:ext cx="1873575" cy="63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2">
                  <a:lumMod val="50000"/>
                </a:schemeClr>
              </a:solidFill>
            </a:rPr>
            <a:t>ОНХС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2">
                  <a:lumMod val="50000"/>
                </a:schemeClr>
              </a:solidFill>
            </a:rPr>
            <a:t>нийслэл, аймаг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055828" y="2135428"/>
        <a:ext cx="1873575" cy="631652"/>
      </dsp:txXfrm>
    </dsp:sp>
    <dsp:sp modelId="{80387510-9549-4B4E-8EF1-739FCEBFEDD7}">
      <dsp:nvSpPr>
        <dsp:cNvPr id="0" name=""/>
        <dsp:cNvSpPr/>
      </dsp:nvSpPr>
      <dsp:spPr>
        <a:xfrm>
          <a:off x="2502952" y="2769915"/>
          <a:ext cx="1953701" cy="19544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1A90C0-78CB-4A48-A447-F595B4EF43A7}">
      <dsp:nvSpPr>
        <dsp:cNvPr id="0" name=""/>
        <dsp:cNvSpPr/>
      </dsp:nvSpPr>
      <dsp:spPr>
        <a:xfrm>
          <a:off x="2633661" y="3451646"/>
          <a:ext cx="1689720" cy="631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2">
                  <a:lumMod val="50000"/>
                </a:schemeClr>
              </a:solidFill>
            </a:rPr>
            <a:t>ОНХС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tx2">
                  <a:lumMod val="50000"/>
                </a:schemeClr>
              </a:solidFill>
            </a:rPr>
            <a:t> дүүрэг, сум</a:t>
          </a:r>
          <a:endParaRPr lang="en-US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33661" y="3451646"/>
        <a:ext cx="1689720" cy="6316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63CB7-AF5D-4987-9216-A3CF58B840A8}">
      <dsp:nvSpPr>
        <dsp:cNvPr id="0" name=""/>
        <dsp:cNvSpPr/>
      </dsp:nvSpPr>
      <dsp:spPr>
        <a:xfrm>
          <a:off x="2819338" y="0"/>
          <a:ext cx="842391" cy="4679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Times New Roman" pitchFamily="18" charset="0"/>
              <a:cs typeface="Times New Roman" pitchFamily="18" charset="0"/>
            </a:rPr>
            <a:t>40 хувь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3045" y="13707"/>
        <a:ext cx="814977" cy="440580"/>
      </dsp:txXfrm>
    </dsp:sp>
    <dsp:sp modelId="{98CA7B7E-C86A-4165-BEE4-ED0F4A7E06E5}">
      <dsp:nvSpPr>
        <dsp:cNvPr id="0" name=""/>
        <dsp:cNvSpPr/>
      </dsp:nvSpPr>
      <dsp:spPr>
        <a:xfrm>
          <a:off x="5032724" y="0"/>
          <a:ext cx="842391" cy="4679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400" kern="1200" dirty="0" smtClean="0">
              <a:latin typeface="Times New Roman" pitchFamily="18" charset="0"/>
              <a:cs typeface="Times New Roman" pitchFamily="18" charset="0"/>
            </a:rPr>
            <a:t>≥ 60 хувь</a:t>
          </a:r>
          <a:endParaRPr lang="en-US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46431" y="13707"/>
        <a:ext cx="814977" cy="440580"/>
      </dsp:txXfrm>
    </dsp:sp>
    <dsp:sp modelId="{A41A7FCD-D6F2-4D7C-AF25-D44A934DBBE5}">
      <dsp:nvSpPr>
        <dsp:cNvPr id="0" name=""/>
        <dsp:cNvSpPr/>
      </dsp:nvSpPr>
      <dsp:spPr>
        <a:xfrm>
          <a:off x="4091701" y="1988978"/>
          <a:ext cx="350996" cy="35099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51E8C-EF02-4CBD-909D-161802366648}">
      <dsp:nvSpPr>
        <dsp:cNvPr id="0" name=""/>
        <dsp:cNvSpPr/>
      </dsp:nvSpPr>
      <dsp:spPr>
        <a:xfrm rot="511184" flipV="1">
          <a:off x="2104943" y="1761027"/>
          <a:ext cx="4324513" cy="302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58F48-805A-48E6-B3A9-455D6BACBFC0}">
      <dsp:nvSpPr>
        <dsp:cNvPr id="0" name=""/>
        <dsp:cNvSpPr/>
      </dsp:nvSpPr>
      <dsp:spPr>
        <a:xfrm rot="240000">
          <a:off x="4703332" y="1588762"/>
          <a:ext cx="1474737" cy="347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Дүүргийн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20283" y="1605713"/>
        <a:ext cx="1440835" cy="313346"/>
      </dsp:txXfrm>
    </dsp:sp>
    <dsp:sp modelId="{553BCB9F-7644-4D82-880F-6BD1A2E0F3BA}">
      <dsp:nvSpPr>
        <dsp:cNvPr id="0" name=""/>
        <dsp:cNvSpPr/>
      </dsp:nvSpPr>
      <dsp:spPr>
        <a:xfrm rot="240000">
          <a:off x="4762062" y="1165587"/>
          <a:ext cx="1418116" cy="351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Сумын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9207" y="1182732"/>
        <a:ext cx="1383826" cy="316917"/>
      </dsp:txXfrm>
    </dsp:sp>
    <dsp:sp modelId="{1A02B518-BD09-42F5-86BE-94BACE082556}">
      <dsp:nvSpPr>
        <dsp:cNvPr id="0" name=""/>
        <dsp:cNvSpPr/>
      </dsp:nvSpPr>
      <dsp:spPr>
        <a:xfrm rot="240000">
          <a:off x="4826924" y="751343"/>
          <a:ext cx="1349232" cy="356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Аймгийн төвийн сумын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4304" y="768723"/>
        <a:ext cx="1314472" cy="321264"/>
      </dsp:txXfrm>
    </dsp:sp>
    <dsp:sp modelId="{DB47BB0A-8583-42F8-8FC7-1F0A28D8ED22}">
      <dsp:nvSpPr>
        <dsp:cNvPr id="0" name=""/>
        <dsp:cNvSpPr/>
      </dsp:nvSpPr>
      <dsp:spPr>
        <a:xfrm rot="240000">
          <a:off x="2340597" y="1098079"/>
          <a:ext cx="1588189" cy="4811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Аймгийн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4086" y="1121568"/>
        <a:ext cx="1541211" cy="434195"/>
      </dsp:txXfrm>
    </dsp:sp>
    <dsp:sp modelId="{58B3A8AF-CB69-41F4-9D04-A6803099D488}">
      <dsp:nvSpPr>
        <dsp:cNvPr id="0" name=""/>
        <dsp:cNvSpPr/>
      </dsp:nvSpPr>
      <dsp:spPr>
        <a:xfrm rot="240000">
          <a:off x="2273150" y="552103"/>
          <a:ext cx="1783921" cy="4674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Нийслэлийн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95971" y="574924"/>
        <a:ext cx="1738279" cy="421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63CB7-AF5D-4987-9216-A3CF58B840A8}">
      <dsp:nvSpPr>
        <dsp:cNvPr id="0" name=""/>
        <dsp:cNvSpPr/>
      </dsp:nvSpPr>
      <dsp:spPr>
        <a:xfrm>
          <a:off x="2522693" y="0"/>
          <a:ext cx="1014984" cy="563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700" kern="1200" dirty="0" smtClean="0">
              <a:latin typeface="Times New Roman" pitchFamily="18" charset="0"/>
              <a:cs typeface="Times New Roman" pitchFamily="18" charset="0"/>
            </a:rPr>
            <a:t>70 хувь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39208" y="16515"/>
        <a:ext cx="981954" cy="530850"/>
      </dsp:txXfrm>
    </dsp:sp>
    <dsp:sp modelId="{98CA7B7E-C86A-4165-BEE4-ED0F4A7E06E5}">
      <dsp:nvSpPr>
        <dsp:cNvPr id="0" name=""/>
        <dsp:cNvSpPr/>
      </dsp:nvSpPr>
      <dsp:spPr>
        <a:xfrm>
          <a:off x="5189568" y="0"/>
          <a:ext cx="1014984" cy="563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700" kern="1200" dirty="0" smtClean="0">
              <a:latin typeface="Times New Roman" pitchFamily="18" charset="0"/>
              <a:cs typeface="Times New Roman" pitchFamily="18" charset="0"/>
            </a:rPr>
            <a:t>≥ 30 хувь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06083" y="16515"/>
        <a:ext cx="981954" cy="530850"/>
      </dsp:txXfrm>
    </dsp:sp>
    <dsp:sp modelId="{A41A7FCD-D6F2-4D7C-AF25-D44A934DBBE5}">
      <dsp:nvSpPr>
        <dsp:cNvPr id="0" name=""/>
        <dsp:cNvSpPr/>
      </dsp:nvSpPr>
      <dsp:spPr>
        <a:xfrm>
          <a:off x="4055744" y="2396489"/>
          <a:ext cx="422910" cy="42291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B51E8C-EF02-4CBD-909D-161802366648}">
      <dsp:nvSpPr>
        <dsp:cNvPr id="0" name=""/>
        <dsp:cNvSpPr/>
      </dsp:nvSpPr>
      <dsp:spPr>
        <a:xfrm rot="511184" flipV="1">
          <a:off x="1661930" y="2121835"/>
          <a:ext cx="5210539" cy="3643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58F48-805A-48E6-B3A9-455D6BACBFC0}">
      <dsp:nvSpPr>
        <dsp:cNvPr id="0" name=""/>
        <dsp:cNvSpPr/>
      </dsp:nvSpPr>
      <dsp:spPr>
        <a:xfrm rot="240000">
          <a:off x="4792689" y="1914275"/>
          <a:ext cx="1776888" cy="418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Дүүргийн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3113" y="1934699"/>
        <a:ext cx="1736040" cy="377546"/>
      </dsp:txXfrm>
    </dsp:sp>
    <dsp:sp modelId="{553BCB9F-7644-4D82-880F-6BD1A2E0F3BA}">
      <dsp:nvSpPr>
        <dsp:cNvPr id="0" name=""/>
        <dsp:cNvSpPr/>
      </dsp:nvSpPr>
      <dsp:spPr>
        <a:xfrm rot="240000">
          <a:off x="4863452" y="1404398"/>
          <a:ext cx="1708666" cy="423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Сумын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4109" y="1425055"/>
        <a:ext cx="1667352" cy="381851"/>
      </dsp:txXfrm>
    </dsp:sp>
    <dsp:sp modelId="{1A02B518-BD09-42F5-86BE-94BACE082556}">
      <dsp:nvSpPr>
        <dsp:cNvPr id="0" name=""/>
        <dsp:cNvSpPr/>
      </dsp:nvSpPr>
      <dsp:spPr>
        <a:xfrm rot="240000">
          <a:off x="4941603" y="905282"/>
          <a:ext cx="1625669" cy="428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Аймгийн төвийн сумын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62543" y="926222"/>
        <a:ext cx="1583789" cy="387088"/>
      </dsp:txXfrm>
    </dsp:sp>
    <dsp:sp modelId="{DB47BB0A-8583-42F8-8FC7-1F0A28D8ED22}">
      <dsp:nvSpPr>
        <dsp:cNvPr id="0" name=""/>
        <dsp:cNvSpPr/>
      </dsp:nvSpPr>
      <dsp:spPr>
        <a:xfrm rot="240000">
          <a:off x="1945865" y="1323059"/>
          <a:ext cx="1913585" cy="5797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Аймгийн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4166" y="1351360"/>
        <a:ext cx="1856983" cy="523156"/>
      </dsp:txXfrm>
    </dsp:sp>
    <dsp:sp modelId="{58B3A8AF-CB69-41F4-9D04-A6803099D488}">
      <dsp:nvSpPr>
        <dsp:cNvPr id="0" name=""/>
        <dsp:cNvSpPr/>
      </dsp:nvSpPr>
      <dsp:spPr>
        <a:xfrm rot="240000">
          <a:off x="1864600" y="665220"/>
          <a:ext cx="2149420" cy="563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200" kern="1200" dirty="0" smtClean="0">
              <a:latin typeface="Times New Roman" pitchFamily="18" charset="0"/>
              <a:cs typeface="Times New Roman" pitchFamily="18" charset="0"/>
            </a:rPr>
            <a:t>Нийслэлийн ОНХС</a:t>
          </a:r>
          <a:endParaRPr lang="en-US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2096" y="692716"/>
        <a:ext cx="2094428" cy="50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0.34513</cdr:x>
      <cdr:y>0.21401</cdr:y>
    </cdr:from>
    <cdr:to>
      <cdr:x>0.38938</cdr:x>
      <cdr:y>0.52475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2971800" y="892175"/>
          <a:ext cx="381000" cy="1295402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0.71681</cdr:x>
      <cdr:y>0.21176</cdr:y>
    </cdr:from>
    <cdr:to>
      <cdr:x>0.75221</cdr:x>
      <cdr:y>0.31455</cdr:y>
    </cdr:to>
    <cdr:sp macro="" textlink="">
      <cdr:nvSpPr>
        <cdr:cNvPr id="3" name="Right Brace 2"/>
        <cdr:cNvSpPr/>
      </cdr:nvSpPr>
      <cdr:spPr>
        <a:xfrm xmlns:a="http://schemas.openxmlformats.org/drawingml/2006/main">
          <a:off x="6172200" y="882759"/>
          <a:ext cx="304800" cy="42851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301" cy="343856"/>
          </a:xfrm>
          <a:prstGeom prst="rect">
            <a:avLst/>
          </a:prstGeom>
        </p:spPr>
        <p:txBody>
          <a:bodyPr vert="horz" lIns="90553" tIns="45278" rIns="90553" bIns="45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999" y="0"/>
            <a:ext cx="4028301" cy="343856"/>
          </a:xfrm>
          <a:prstGeom prst="rect">
            <a:avLst/>
          </a:prstGeom>
        </p:spPr>
        <p:txBody>
          <a:bodyPr vert="horz" lIns="90553" tIns="45278" rIns="90553" bIns="45278" rtlCol="0"/>
          <a:lstStyle>
            <a:lvl1pPr algn="r">
              <a:defRPr sz="1200"/>
            </a:lvl1pPr>
          </a:lstStyle>
          <a:p>
            <a:fld id="{696AC2FD-B692-4E50-91E8-7FAA619FA776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785"/>
            <a:ext cx="4028301" cy="343856"/>
          </a:xfrm>
          <a:prstGeom prst="rect">
            <a:avLst/>
          </a:prstGeom>
        </p:spPr>
        <p:txBody>
          <a:bodyPr vert="horz" lIns="90553" tIns="45278" rIns="90553" bIns="45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999" y="6536785"/>
            <a:ext cx="4028301" cy="343856"/>
          </a:xfrm>
          <a:prstGeom prst="rect">
            <a:avLst/>
          </a:prstGeom>
        </p:spPr>
        <p:txBody>
          <a:bodyPr vert="horz" lIns="90553" tIns="45278" rIns="90553" bIns="45278" rtlCol="0" anchor="b"/>
          <a:lstStyle>
            <a:lvl1pPr algn="r">
              <a:defRPr sz="1200"/>
            </a:lvl1pPr>
          </a:lstStyle>
          <a:p>
            <a:fld id="{5C738EE2-2B6F-4308-B96E-370077C1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28440" cy="344091"/>
          </a:xfrm>
          <a:prstGeom prst="rect">
            <a:avLst/>
          </a:prstGeom>
        </p:spPr>
        <p:txBody>
          <a:bodyPr vert="horz" lIns="92421" tIns="46211" rIns="92421" bIns="462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3" y="0"/>
            <a:ext cx="4028440" cy="344091"/>
          </a:xfrm>
          <a:prstGeom prst="rect">
            <a:avLst/>
          </a:prstGeom>
        </p:spPr>
        <p:txBody>
          <a:bodyPr vert="horz" lIns="92421" tIns="46211" rIns="92421" bIns="46211" rtlCol="0"/>
          <a:lstStyle>
            <a:lvl1pPr algn="r">
              <a:defRPr sz="1200"/>
            </a:lvl1pPr>
          </a:lstStyle>
          <a:p>
            <a:fld id="{54437398-CB4D-4EEE-98FE-1217AB6CF7A6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1" tIns="46211" rIns="92421" bIns="462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268864"/>
            <a:ext cx="7437120" cy="3096816"/>
          </a:xfrm>
          <a:prstGeom prst="rect">
            <a:avLst/>
          </a:prstGeom>
        </p:spPr>
        <p:txBody>
          <a:bodyPr vert="horz" lIns="92421" tIns="46211" rIns="92421" bIns="462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536530"/>
            <a:ext cx="4028440" cy="344091"/>
          </a:xfrm>
          <a:prstGeom prst="rect">
            <a:avLst/>
          </a:prstGeom>
        </p:spPr>
        <p:txBody>
          <a:bodyPr vert="horz" lIns="92421" tIns="46211" rIns="92421" bIns="462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3" y="6536530"/>
            <a:ext cx="4028440" cy="344091"/>
          </a:xfrm>
          <a:prstGeom prst="rect">
            <a:avLst/>
          </a:prstGeom>
        </p:spPr>
        <p:txBody>
          <a:bodyPr vert="horz" lIns="92421" tIns="46211" rIns="92421" bIns="46211" rtlCol="0" anchor="b"/>
          <a:lstStyle>
            <a:lvl1pPr algn="r">
              <a:defRPr sz="1200"/>
            </a:lvl1pPr>
          </a:lstStyle>
          <a:p>
            <a:fld id="{456CE6C8-5C97-44BC-822C-20B2D0F6F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1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681" indent="-271681">
              <a:buFont typeface="Wingdings 3"/>
              <a:buChar char=""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55F6C-8E4A-43BE-9957-2A44FACD09C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20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6976C-5633-DA45-BE52-A2157FEE9F9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35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Булган</a:t>
            </a:r>
            <a:r>
              <a:rPr lang="en-US" smtClean="0"/>
              <a:t> </a:t>
            </a:r>
            <a:r>
              <a:rPr lang="en-US" baseline="0" smtClean="0"/>
              <a:t>аймгийн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сумдын</a:t>
            </a:r>
            <a:r>
              <a:rPr lang="en-US" baseline="0" dirty="0" smtClean="0"/>
              <a:t> ОНХС-</a:t>
            </a:r>
            <a:r>
              <a:rPr lang="en-US" baseline="0" dirty="0" err="1" smtClean="0"/>
              <a:t>гийн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хэрэгжилтийг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өнгөний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үзүүлэлтээр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үзүүлэв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Өнгө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тодрох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тусмаа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хэрэгжилт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сайжирч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харагдаж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байна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Жишээлбэл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Өмчлөл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ашиглалтын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бүлэгт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Баян-Агт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Гурванбулаг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сумдууд</a:t>
            </a:r>
            <a:r>
              <a:rPr lang="en-US" baseline="0" dirty="0" smtClean="0"/>
              <a:t> 100% </a:t>
            </a:r>
            <a:r>
              <a:rPr lang="en-US" baseline="0" dirty="0" err="1" smtClean="0"/>
              <a:t>хэрэгжилттэй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байсан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бол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Иргэдийн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оролцоо</a:t>
            </a:r>
            <a:r>
              <a:rPr lang="en-US" baseline="0" dirty="0" smtClean="0"/>
              <a:t>, ХШҮ-</a:t>
            </a:r>
            <a:r>
              <a:rPr lang="en-US" baseline="0" dirty="0" err="1" smtClean="0"/>
              <a:t>ний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бүлэгт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сумдууд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ерөнхийдөө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сул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хэрэгжилттэй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байна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6976C-5633-DA45-BE52-A2157FEE9F9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95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6976C-5633-DA45-BE52-A2157FEE9F9E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52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Увс</a:t>
            </a:r>
            <a:r>
              <a:rPr lang="en-US" dirty="0" smtClean="0"/>
              <a:t> </a:t>
            </a:r>
            <a:r>
              <a:rPr lang="en-US" baseline="0" dirty="0" err="1" smtClean="0"/>
              <a:t>аймгийн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сумдын</a:t>
            </a:r>
            <a:r>
              <a:rPr lang="en-US" baseline="0" dirty="0" smtClean="0"/>
              <a:t> ОНХС-</a:t>
            </a:r>
            <a:r>
              <a:rPr lang="en-US" baseline="0" dirty="0" err="1" smtClean="0"/>
              <a:t>гийн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хэрэгжилтийг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өнгөний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үзүүлэлтээр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үзүүлэв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Өнгө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тодрох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тусмаа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хэрэгжилт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сайжирч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харагдаж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байна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Жишээлбэл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Өмчлөл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ашиглалтын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бүлэгт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Зүүнговь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Зүүнхангай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сумдууд</a:t>
            </a:r>
            <a:r>
              <a:rPr lang="en-US" baseline="0" dirty="0" smtClean="0"/>
              <a:t> 100% </a:t>
            </a:r>
            <a:r>
              <a:rPr lang="en-US" baseline="0" dirty="0" err="1" smtClean="0"/>
              <a:t>хэрэгжилттэй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байсан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бол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Олон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нийтийн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оролцооны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бүлэгт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Давст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сумаас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бусад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сумд</a:t>
            </a:r>
            <a:r>
              <a:rPr lang="en-US" baseline="0" dirty="0" smtClean="0"/>
              <a:t> </a:t>
            </a:r>
            <a:r>
              <a:rPr lang="en-US" baseline="0" smtClean="0"/>
              <a:t>нь </a:t>
            </a:r>
            <a:r>
              <a:rPr lang="en-US" baseline="0" dirty="0" smtClean="0"/>
              <a:t>0% </a:t>
            </a:r>
            <a:r>
              <a:rPr lang="en-US" baseline="0" dirty="0" err="1" smtClean="0"/>
              <a:t>хэрэгжилттэй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байна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6976C-5633-DA45-BE52-A2157FEE9F9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28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8800" y="3268392"/>
            <a:ext cx="7438801" cy="309705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8606B-E674-4C5B-84C8-57488A33A076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75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1" y="3268862"/>
            <a:ext cx="7437119" cy="3096816"/>
          </a:xfrm>
          <a:prstGeom prst="rect">
            <a:avLst/>
          </a:prstGeom>
        </p:spPr>
        <p:txBody>
          <a:bodyPr lIns="92437" tIns="46219" rIns="92437" bIns="46219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7A182-F264-46F7-B651-403FB6BB01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8800" y="3268392"/>
            <a:ext cx="7438801" cy="309705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8606B-E674-4C5B-84C8-57488A33A07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8800" y="3268392"/>
            <a:ext cx="7438801" cy="30970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mn-MN" smtClean="0"/>
              <a:t>4</a:t>
            </a:r>
            <a:r>
              <a:rPr lang="mn-MN" baseline="0" smtClean="0"/>
              <a:t> сарын 30-ний дотор, 2014 оны ОНХС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8606B-E674-4C5B-84C8-57488A33A07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268862"/>
            <a:ext cx="7437120" cy="3096816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8606B-E674-4C5B-84C8-57488A33A076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640" y="3268862"/>
            <a:ext cx="7437120" cy="3096816"/>
          </a:xfrm>
          <a:prstGeom prst="rect">
            <a:avLst/>
          </a:prstGeom>
        </p:spPr>
        <p:txBody>
          <a:bodyPr lIns="93324" tIns="46662" rIns="93324" bIns="46662">
            <a:normAutofit/>
          </a:bodyPr>
          <a:lstStyle/>
          <a:p>
            <a:r>
              <a:rPr lang="mn-MN" dirty="0" smtClean="0"/>
              <a:t>ОНХСангийн хөрөнгөөр хэрэгжүүлэх</a:t>
            </a:r>
            <a:r>
              <a:rPr lang="mn-MN" baseline="0" dirty="0" smtClean="0"/>
              <a:t> эрэмблэгдсэн саналыг сумын ЗДТГ журмын 6.3-т заасныг баримтлаагүй тохиолдолд нэгдсэн жагсаалтаас хасна. 113 хуудас</a:t>
            </a:r>
          </a:p>
          <a:p>
            <a:pPr marL="228600" indent="-228600">
              <a:buAutoNum type="arabicPeriod"/>
            </a:pPr>
            <a:r>
              <a:rPr lang="mn-MN" baseline="0" dirty="0" smtClean="0"/>
              <a:t>ТТ хуулийн 60.3г баримтлах</a:t>
            </a:r>
          </a:p>
          <a:p>
            <a:pPr marL="228600" indent="-228600">
              <a:buAutoNum type="arabicPeriod"/>
            </a:pPr>
            <a:r>
              <a:rPr lang="mn-MN" baseline="0" dirty="0" smtClean="0"/>
              <a:t>ОН удирдлагыг хэрэгжүүлэх чиг үүрэгт зарцуулахгүй байх</a:t>
            </a:r>
          </a:p>
          <a:p>
            <a:pPr marL="228600" indent="-228600">
              <a:buAutoNum type="arabicPeriod"/>
            </a:pPr>
            <a:r>
              <a:rPr lang="mn-MN" baseline="0" dirty="0" smtClean="0"/>
              <a:t>ХӨХТАХ нь хуульд зааснаар ТЭЗҮ хийгдсэн, зураг төсөвтэй, БОНБҮ тэй бусад зөвшөөрөлтэй байх</a:t>
            </a:r>
          </a:p>
          <a:p>
            <a:pPr marL="228600" indent="-228600">
              <a:buAutoNum type="arabicPeriod"/>
            </a:pPr>
            <a:r>
              <a:rPr lang="mn-MN" baseline="0" dirty="0" smtClean="0"/>
              <a:t>ОН-н дунд хугацааны төлөвлөлттэй уялдсан</a:t>
            </a:r>
          </a:p>
          <a:p>
            <a:pPr marL="228600" indent="-228600">
              <a:buAutoNum type="arabicPeriod"/>
            </a:pPr>
            <a:r>
              <a:rPr lang="mn-MN" baseline="0" dirty="0" smtClean="0"/>
              <a:t>Иргэийн оролцоог хангасан</a:t>
            </a:r>
          </a:p>
          <a:p>
            <a:pPr marL="228600" indent="-228600">
              <a:buAutoNum type="arabicPeriod"/>
            </a:pPr>
            <a:r>
              <a:rPr lang="mn-MN" baseline="0" dirty="0" smtClean="0"/>
              <a:t>Зарлагыг санхүүжүүлэх эх үүсвэр нь бусад эх үүсвэртэй давхардахгүй</a:t>
            </a:r>
          </a:p>
          <a:p>
            <a:pPr marL="228600" indent="-228600">
              <a:buAutoNum type="arabicPeriod"/>
            </a:pPr>
            <a:r>
              <a:rPr lang="mn-MN" baseline="0" dirty="0" smtClean="0"/>
              <a:t>Шинээр бий болсон зүйлийн урсгал зардлын тооцоо, төсөвт нөлөөлөх байдлын талаар үнэлгээ, шийдвэрлэх санал</a:t>
            </a:r>
          </a:p>
          <a:p>
            <a:pPr marL="228600" indent="-228600">
              <a:buAutoNum type="arabicPeriod"/>
            </a:pPr>
            <a:r>
              <a:rPr lang="mn-MN" baseline="0" dirty="0" smtClean="0"/>
              <a:t>Хариуцлагын заалт: ОНХС хууль бусаар зарцуулсан бол ЗД-г огцруулах үндэслэл болно.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8606B-E674-4C5B-84C8-57488A33A07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262">
              <a:defRPr/>
            </a:pPr>
            <a:r>
              <a:rPr lang="mn-MN" dirty="0" smtClean="0"/>
              <a:t>ТТХуулийн</a:t>
            </a:r>
            <a:r>
              <a:rPr lang="mn-MN" baseline="0" dirty="0" smtClean="0"/>
              <a:t> 8.5.5 </a:t>
            </a:r>
            <a:r>
              <a:rPr lang="mn-MN" dirty="0"/>
              <a:t>Аймаг, нийслэлийн засаг дарга сум, дүүргийн ИТХ-аас баталсан жилийн төсвийг нэгтгэж жил бүрийн 12 дугаар сарын 31-ний дотор Сангийн яаманд хүргүүлнэ.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E6C8-5C97-44BC-822C-20B2D0F6F11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8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7350" y="515938"/>
            <a:ext cx="3441700" cy="2581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BBA5B-F050-46E4-AE94-729DDA680D9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B104-8FD9-422C-8F15-94B57ACC9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324600"/>
            <a:ext cx="2133600" cy="410385"/>
          </a:xfrm>
          <a:ln/>
        </p:spPr>
        <p:txBody>
          <a:bodyPr/>
          <a:lstStyle>
            <a:lvl1pPr algn="r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3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409DD-3E73-4CA5-B068-5F0EA347F98C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suv-oronnutag.mn/" TargetMode="External"/><Relationship Id="rId2" Type="http://schemas.openxmlformats.org/officeDocument/2006/relationships/hyperlink" Target="http://10.11.11.58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4.xlsx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</a:t>
            </a:r>
            <a:r>
              <a:rPr lang="en-US" sz="2000" dirty="0" smtClean="0"/>
              <a:t> </a:t>
            </a:r>
            <a:endParaRPr lang="mn-MN" sz="2000" dirty="0" smtClean="0"/>
          </a:p>
          <a:p>
            <a:pPr>
              <a:buNone/>
            </a:pPr>
            <a:endParaRPr lang="mn-MN" sz="2000" dirty="0" smtClean="0"/>
          </a:p>
          <a:p>
            <a:pPr>
              <a:buNone/>
            </a:pPr>
            <a:r>
              <a:rPr lang="mn-MN" sz="2000" dirty="0" smtClean="0"/>
              <a:t>		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ОРОН НУТГИЙН ХӨГЖЛИЙН </a:t>
            </a:r>
          </a:p>
          <a:p>
            <a:pPr>
              <a:buNone/>
            </a:pPr>
            <a:r>
              <a:rPr lang="mn-MN" sz="3200" dirty="0" smtClean="0">
                <a:latin typeface="Arial" pitchFamily="34" charset="0"/>
                <a:cs typeface="Arial" pitchFamily="34" charset="0"/>
              </a:rPr>
              <a:t>			САНГИЙН ТАЛААР</a:t>
            </a:r>
          </a:p>
          <a:p>
            <a:pPr>
              <a:buNone/>
            </a:pP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		Илтгэгч: ОНХС-ийн зөвлөх П.Ганчимэг</a:t>
            </a:r>
          </a:p>
          <a:p>
            <a:pPr>
              <a:buNone/>
            </a:pP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				2017 оны 10 дугаар сар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305800" cy="1676400"/>
          </a:xfrm>
        </p:spPr>
        <p:txBody>
          <a:bodyPr/>
          <a:lstStyle/>
          <a:p>
            <a:pPr marL="514350" indent="-514350" algn="ctr"/>
            <a:r>
              <a:rPr lang="mn-MN" sz="36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Орон нутгийн төсөв боловсруулах </a:t>
            </a:r>
            <a:endParaRPr lang="mn-MN" sz="36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4648200"/>
            <a:ext cx="8115300" cy="1352568"/>
          </a:xfrm>
        </p:spPr>
        <p:txBody>
          <a:bodyPr/>
          <a:lstStyle/>
          <a:p>
            <a:r>
              <a:rPr lang="mn-MN" sz="2400" dirty="0" smtClean="0">
                <a:latin typeface="Arial" pitchFamily="34" charset="0"/>
                <a:cs typeface="Arial" pitchFamily="34" charset="0"/>
              </a:rPr>
              <a:t>Төсвийн тухай хууль</a:t>
            </a:r>
          </a:p>
          <a:p>
            <a:r>
              <a:rPr lang="mn-MN" sz="2400" dirty="0">
                <a:latin typeface="Arial" pitchFamily="34" charset="0"/>
                <a:cs typeface="Arial" pitchFamily="34" charset="0"/>
              </a:rPr>
              <a:t>Сангийн сайдын 2012 оны 244 тоот журам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mn-MN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mn-MN" sz="24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Орон нутгийн төсөв боловсруулах, өргөн мэдүүлэх </a:t>
            </a:r>
            <a:endParaRPr lang="en-US" sz="24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    Аймаг, нийслэл, сум, дүүргийн Засаг дарга  орон нутгийн төсвийн төслийг боловсруулж, тухайн шатны Иргэдийн төлөөлөгчдийн хуралд өргөн мэдүүлнэ.</a:t>
            </a:r>
          </a:p>
          <a:p>
            <a:pPr algn="just">
              <a:buNone/>
            </a:pPr>
            <a:endParaRPr lang="mn-MN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	Төсвийн төслийг боловсруулах явцдаа төслийг олон нийтэд танилцуулж, иргэдийн санал хүсэлтийг ИТХ-д танилцуулна.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08" y="152400"/>
            <a:ext cx="8077200" cy="762000"/>
          </a:xfrm>
        </p:spPr>
        <p:txBody>
          <a:bodyPr>
            <a:noAutofit/>
          </a:bodyPr>
          <a:lstStyle/>
          <a:p>
            <a:pPr algn="l"/>
            <a:r>
              <a:rPr lang="mn-MN" sz="28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Орон нутгийн төсөвт тавигдах шаардлага</a:t>
            </a:r>
            <a:endParaRPr lang="en-US" sz="28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228600" y="1219200"/>
            <a:ext cx="8333617" cy="5362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Arial" pitchFamily="34" charset="0"/>
              <a:buChar char="•"/>
            </a:pPr>
            <a:r>
              <a:rPr lang="mn-MN" sz="1800" dirty="0" smtClean="0">
                <a:latin typeface="Arial" pitchFamily="34" charset="0"/>
                <a:cs typeface="Arial" pitchFamily="34" charset="0"/>
              </a:rPr>
              <a:t>Төсвийн тухай хуулийн 5 дугаар зүйлд заасан төсвийн зарчмыг удирдлага болгоно.</a:t>
            </a:r>
          </a:p>
          <a:p>
            <a:pPr lvl="1" algn="just">
              <a:buFont typeface="Arial" pitchFamily="34" charset="0"/>
              <a:buChar char="•"/>
            </a:pPr>
            <a:endParaRPr lang="mn-MN" sz="1800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Орон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нутгийн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төсвийг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алдагдалгүй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төлөвлөн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баталж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хэрэгжүүлнэ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1800" dirty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mn-MN" sz="1400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Орон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нутгийн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төсвийн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урьд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оны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үлдэгдлээс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санхүүжүүлэх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зарлагыг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төсөвт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тусган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баталж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хэрэгжүүлэх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ба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зарлага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нь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санхүүжүүлэх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эх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үүсвэрээсээ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хэтрэхгүй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1800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mn-MN" sz="1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mn-MN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Цахим </a:t>
            </a:r>
            <a:r>
              <a:rPr lang="mn-MN" sz="1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сүлжээ ашиглан төсвийн мэдээлэл </a:t>
            </a:r>
            <a:r>
              <a:rPr lang="mn-MN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боловсруулна. </a:t>
            </a:r>
          </a:p>
          <a:p>
            <a:pPr lvl="2" algn="just">
              <a:buFont typeface="Wingdings" pitchFamily="2" charset="2"/>
              <a:buChar char="ü"/>
            </a:pPr>
            <a:endParaRPr lang="mn-MN" sz="1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mn-MN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Суурь </a:t>
            </a:r>
            <a:r>
              <a:rPr lang="mn-MN" sz="1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төсвийн саналд үндэслэн төсвийн төсөл </a:t>
            </a:r>
            <a:r>
              <a:rPr lang="mn-MN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боловсруулна.</a:t>
            </a:r>
            <a:endParaRPr lang="mn-MN" sz="1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mn-MN" sz="1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mn-MN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Төсвийн </a:t>
            </a:r>
            <a:r>
              <a:rPr lang="mn-MN" sz="1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төсөл боловсруулахад төсвийн удирдамжийг </a:t>
            </a:r>
            <a:r>
              <a:rPr lang="mn-MN" sz="1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баримтална.</a:t>
            </a:r>
            <a:endParaRPr lang="en-US" sz="1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066800"/>
          </a:xfrm>
        </p:spPr>
        <p:txBody>
          <a:bodyPr>
            <a:noAutofit/>
          </a:bodyPr>
          <a:lstStyle/>
          <a:p>
            <a:pPr algn="l"/>
            <a:r>
              <a:rPr lang="mn-MN" sz="28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Орон нутгийн төсвийн төлөвлөлтийн үе шат</a:t>
            </a:r>
            <a:endParaRPr lang="en-US" sz="28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428472"/>
              </p:ext>
            </p:extLst>
          </p:nvPr>
        </p:nvGraphicFramePr>
        <p:xfrm>
          <a:off x="0" y="1371600"/>
          <a:ext cx="91440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5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238746"/>
              </p:ext>
            </p:extLst>
          </p:nvPr>
        </p:nvGraphicFramePr>
        <p:xfrm>
          <a:off x="381000" y="1219200"/>
          <a:ext cx="8534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8400" y="4724400"/>
            <a:ext cx="2819400" cy="1447800"/>
          </a:xfrm>
        </p:spPr>
        <p:txBody>
          <a:bodyPr>
            <a:normAutofit/>
          </a:bodyPr>
          <a:lstStyle/>
          <a:p>
            <a:pPr algn="just"/>
            <a:r>
              <a:rPr lang="en-US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15.2.</a:t>
            </a:r>
            <a:r>
              <a:rPr lang="mn-MN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зориулалтын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шилжүүлэг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хүлээн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авсан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төсвийн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төвлөрүүлэн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захирагч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нь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аймаг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нийслэлийн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Засаг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дарга</a:t>
            </a:r>
            <a:r>
              <a:rPr lang="en-US" sz="14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байна</a:t>
            </a:r>
            <a:r>
              <a:rPr lang="en-US" sz="14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066800"/>
          </a:xfrm>
        </p:spPr>
        <p:txBody>
          <a:bodyPr>
            <a:noAutofit/>
          </a:bodyPr>
          <a:lstStyle/>
          <a:p>
            <a:pPr algn="l"/>
            <a:r>
              <a:rPr lang="mn-MN" sz="28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Орон нутгийн төсвийн төлөвлөлтийн үе шат</a:t>
            </a:r>
            <a:endParaRPr lang="en-US" sz="28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mn-MN" sz="28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</a:br>
            <a:r>
              <a:rPr lang="mn-MN" sz="28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Аймаг, нийслэлийн төсвийн цаглабар</a:t>
            </a:r>
            <a:r>
              <a:rPr lang="mn-MN" sz="28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28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</a:br>
            <a:endParaRPr lang="en-US" sz="2800" b="1" dirty="0">
              <a:solidFill>
                <a:srgbClr val="104DD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977491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15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mn-MN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ОРОН НУТГИЙН ХӨГЖЛИЙН НЭГДСЭН САН  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Орон нутгийн хөгжлийг дэмжих, бүс нутгийн тэнцвэртэй байдлыг  хангах зорилгоор улсын төсвөөс орон нутгийн төсөвт дахин хуваарилалт хийсэн хөрөнгөөр Орон нутгийн хөгжлийн нэгдсэн сан байгуулна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ОНХНС  нь  Төв төрийн санд байршина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ОНХНС-ийн эх үүсвэр нь  дотоодын бараа үйлчилгээний НӨАТ,  АМНАТ,  орон нутгийн төсвийн үндсэн тэнцлийн ашиг, хуулиар зөвшөөрсөн хандив тусламжаас бүрдэнэ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000" dirty="0" smtClean="0"/>
              <a:t>Аймаг, нийслэл, сум дүүрэг бүр ОНХС-тай байна.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ОНХНС-аас томъёонд суурилсан хэлбэрээр аймаг, нийслэлд   орлогын шилжүүлэг хуваарилна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mn-MN" sz="2000" dirty="0" smtClean="0"/>
              <a:t>Аймаг, нийслэл нь хүн амын тоо, алслалт, нутаг дэвсгэрийн хэмжээг харгалзан сум, дүүрэгт хуваарилна.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600" b="1" dirty="0" smtClean="0">
                <a:latin typeface="Arial" pitchFamily="34" charset="0"/>
                <a:cs typeface="Arial" pitchFamily="34" charset="0"/>
              </a:rPr>
              <a:t>ОНХС-ийн зорилго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Нутгийн удирдлагын төсөв, санхүүгийн эрх мэдлийг нэмэгдүүлэх.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Удирдлагын санаачилга, хариуцлагыг дээшлүүлэх.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Орон нутаг тулгамдсан асуудлаа иргэдийнхээ саналд тулгуурлан шийдвэрлэх.</a:t>
            </a:r>
          </a:p>
          <a:p>
            <a:pPr>
              <a:buFont typeface="Wingdings" pitchFamily="2" charset="2"/>
              <a:buChar char="v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Иргэдийн бүтээлч оролцоог нэмэгдүүлэх.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772400" cy="2571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mn-MN" sz="2200" dirty="0" smtClean="0"/>
              <a:t>		 </a:t>
            </a:r>
            <a:r>
              <a:rPr lang="mn-MN" sz="2800" b="1" dirty="0" smtClean="0">
                <a:latin typeface="Arial" pitchFamily="34" charset="0"/>
                <a:cs typeface="Arial" pitchFamily="34" charset="0"/>
              </a:rPr>
              <a:t>ОНХС-ийн ЭРХ ЗҮЙН ЗОХИЦУУЛАЛТ</a:t>
            </a:r>
          </a:p>
          <a:p>
            <a:pPr>
              <a:buNone/>
            </a:pPr>
            <a:endParaRPr lang="mn-MN" sz="2200" b="1" dirty="0" smtClean="0"/>
          </a:p>
          <a:p>
            <a:r>
              <a:rPr lang="mn-MN" sz="2200" dirty="0" smtClean="0"/>
              <a:t>Төсвийн тухай хууль</a:t>
            </a:r>
          </a:p>
          <a:p>
            <a:r>
              <a:rPr lang="mn-MN" sz="2200" dirty="0" smtClean="0"/>
              <a:t>Засгийн газрын 2012 оны 30 дугаар тогтоол/2017 оны 230 дугаар тогтоол </a:t>
            </a:r>
          </a:p>
          <a:p>
            <a:r>
              <a:rPr lang="mn-MN" sz="2200" dirty="0" smtClean="0"/>
              <a:t>Сангийн сайдын 2012 оны 244 </a:t>
            </a:r>
            <a:r>
              <a:rPr lang="en-US" sz="2200" dirty="0" smtClean="0"/>
              <a:t> </a:t>
            </a:r>
            <a:r>
              <a:rPr lang="mn-MN" sz="2200" dirty="0" smtClean="0"/>
              <a:t>тоот тушаал</a:t>
            </a:r>
          </a:p>
          <a:p>
            <a:r>
              <a:rPr lang="mn-MN" sz="2200" dirty="0" smtClean="0"/>
              <a:t>Сангийн сайдын 2014 оны 43 тоот заавар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59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4311479"/>
              </p:ext>
            </p:extLst>
          </p:nvPr>
        </p:nvGraphicFramePr>
        <p:xfrm>
          <a:off x="1371600" y="1447800"/>
          <a:ext cx="6324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61200" cy="1066800"/>
          </a:xfrm>
        </p:spPr>
        <p:txBody>
          <a:bodyPr/>
          <a:lstStyle/>
          <a:p>
            <a:r>
              <a:rPr lang="mn-MN" sz="2800" dirty="0" smtClean="0">
                <a:solidFill>
                  <a:srgbClr val="FF0000"/>
                </a:solidFill>
                <a:cs typeface="Times New Roman" pitchFamily="18" charset="0"/>
              </a:rPr>
              <a:t>          ОРОН НУТГИЙН ХӨГЖЛИЙН САН</a:t>
            </a:r>
            <a:br>
              <a:rPr lang="mn-MN" sz="2800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47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28601" y="2514600"/>
            <a:ext cx="83819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014024" y="2247900"/>
            <a:ext cx="101115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2002</a:t>
            </a:r>
            <a:endParaRPr lang="en-US" sz="1200" b="1" dirty="0"/>
          </a:p>
        </p:txBody>
      </p:sp>
      <p:sp>
        <p:nvSpPr>
          <p:cNvPr id="8" name="Oval 7"/>
          <p:cNvSpPr/>
          <p:nvPr/>
        </p:nvSpPr>
        <p:spPr>
          <a:xfrm>
            <a:off x="7408965" y="2209800"/>
            <a:ext cx="9144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20</a:t>
            </a:r>
            <a:r>
              <a:rPr lang="mn-MN" sz="1200" b="1" dirty="0" smtClean="0"/>
              <a:t>14</a:t>
            </a:r>
            <a:endParaRPr lang="en-US" sz="1200" b="1" dirty="0"/>
          </a:p>
        </p:txBody>
      </p:sp>
      <p:sp>
        <p:nvSpPr>
          <p:cNvPr id="9" name="Oval 8"/>
          <p:cNvSpPr/>
          <p:nvPr/>
        </p:nvSpPr>
        <p:spPr>
          <a:xfrm>
            <a:off x="3864501" y="2247900"/>
            <a:ext cx="914400" cy="5334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2010</a:t>
            </a:r>
            <a:endParaRPr lang="en-US" sz="1200" b="1" dirty="0"/>
          </a:p>
        </p:txBody>
      </p:sp>
      <p:sp>
        <p:nvSpPr>
          <p:cNvPr id="10" name="Oval 9"/>
          <p:cNvSpPr/>
          <p:nvPr/>
        </p:nvSpPr>
        <p:spPr>
          <a:xfrm>
            <a:off x="5536809" y="2247900"/>
            <a:ext cx="1066800" cy="533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2012</a:t>
            </a:r>
            <a:endParaRPr lang="en-US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29874" y="2781300"/>
            <a:ext cx="0" cy="87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773739" y="3657600"/>
            <a:ext cx="1502861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/>
              <a:t>Төсвийн байгууллагын удирдлага, санхүүжилтийн тухай хууль</a:t>
            </a:r>
            <a:endParaRPr lang="en-US" sz="1600" b="1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915428" y="2764971"/>
            <a:ext cx="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7" name="Rectangle 16"/>
          <p:cNvSpPr/>
          <p:nvPr/>
        </p:nvSpPr>
        <p:spPr>
          <a:xfrm>
            <a:off x="7085436" y="3641271"/>
            <a:ext cx="1677564" cy="1447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/>
              <a:t>Шилэн дансны тухай хууль батлагдав.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359234" y="2781300"/>
            <a:ext cx="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19" name="Rectangle 18"/>
          <p:cNvSpPr/>
          <p:nvPr/>
        </p:nvSpPr>
        <p:spPr>
          <a:xfrm>
            <a:off x="3581997" y="3657600"/>
            <a:ext cx="1599603" cy="1447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cs typeface="Times New Roman" panose="02020603050405020304" pitchFamily="18" charset="0"/>
              </a:rPr>
              <a:t>Төсвийн тогтвортой байдлын тухай хууль</a:t>
            </a:r>
            <a:endParaRPr lang="en-US" b="1" dirty="0"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157557" y="2781300"/>
            <a:ext cx="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1" name="Rectangle 20"/>
          <p:cNvSpPr/>
          <p:nvPr/>
        </p:nvSpPr>
        <p:spPr>
          <a:xfrm>
            <a:off x="5410200" y="3657600"/>
            <a:ext cx="1558590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 smtClean="0">
                <a:cs typeface="Times New Roman" panose="02020603050405020304" pitchFamily="18" charset="0"/>
              </a:rPr>
              <a:t>Төсвийн хууль тогтоомж шинэчлэгдэв.</a:t>
            </a: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n-M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Санхүү, төсвийн харилцаанд гарсан гол өөрчлөлтүүд 1990-2015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81000" y="2268333"/>
            <a:ext cx="804827" cy="533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1992</a:t>
            </a:r>
            <a:endParaRPr lang="en-US" sz="1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38200" y="2801733"/>
            <a:ext cx="0" cy="876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601" y="3678033"/>
            <a:ext cx="1295400" cy="144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/>
              <a:t>Монгол Улсын Нэгдсэн  төсвийн тухай хууль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324656"/>
            <a:ext cx="2133600" cy="410385"/>
          </a:xfrm>
        </p:spPr>
        <p:txBody>
          <a:bodyPr/>
          <a:lstStyle/>
          <a:p>
            <a:pPr>
              <a:defRPr/>
            </a:pPr>
            <a:fld id="{3A456EAF-4A5B-4DC3-A904-C79472B1AE4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563563"/>
          </a:xfrm>
        </p:spPr>
        <p:txBody>
          <a:bodyPr/>
          <a:lstStyle/>
          <a:p>
            <a:pPr algn="ctr"/>
            <a:r>
              <a:rPr lang="mn-MN" sz="2800" dirty="0" smtClean="0"/>
              <a:t>ОНХНС-ийн сангийн эх үүсвэр /2013-2017/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97013"/>
              </p:ext>
            </p:extLst>
          </p:nvPr>
        </p:nvGraphicFramePr>
        <p:xfrm>
          <a:off x="457200" y="1828799"/>
          <a:ext cx="8229601" cy="3936050"/>
        </p:xfrm>
        <a:graphic>
          <a:graphicData uri="http://schemas.openxmlformats.org/drawingml/2006/table">
            <a:tbl>
              <a:tblPr/>
              <a:tblGrid>
                <a:gridCol w="1899771"/>
                <a:gridCol w="734688"/>
                <a:gridCol w="690826"/>
                <a:gridCol w="682601"/>
                <a:gridCol w="997860"/>
                <a:gridCol w="1644824"/>
                <a:gridCol w="1579031"/>
              </a:tblGrid>
              <a:tr h="30480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 он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 он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 он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он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 он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он /тод/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46758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Дотоодын НӨАТ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21457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АМНАТ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7724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Газрын тосны Нөөц </a:t>
                      </a:r>
                      <a:endParaRPr lang="en-US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ашигласны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төлбөр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1204612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4. Аймаг нийслэлээс дахин   </a:t>
                      </a:r>
                      <a:endParaRPr lang="mn-MN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mn-MN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хуваарилах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</a:t>
                      </a:r>
                      <a:r>
                        <a:rPr lang="mn-MN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mn-M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үндсэн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n-MN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тэнцлийн  ашгаас</a:t>
                      </a:r>
                      <a:r>
                        <a:rPr lang="mn-M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n-M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Үндсэн тэнцлийн ашгаас суурь зарлагатай тэнцэх хэсгийг тухайн шатны төсөвт үлдээж үлдэх хэсгийг ОНХНС-д  төвлөрүүлнэ. /Үүнийг аймаг нийслэлд 100 хувь дахин хуваарилна./</a:t>
                      </a:r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Төсвийн тухай хуулийн 2016 оны 9 дүгээр сарын 9-ний өдрөөрх өөрчлөлтөөр энэхүү эх үүсвэрээс ОНХНС-д хуваарилахгүй болсон.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46132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АМНАТ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</a:t>
                      </a:r>
                    </a:p>
                    <a:p>
                      <a:pPr algn="l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mn-MN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mn-M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мега-аас бусад/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536429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Ашигт малтмалын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</a:p>
                    <a:p>
                      <a:pPr algn="l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mn-MN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хайгуул </a:t>
                      </a:r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mn-MN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болон </a:t>
                      </a:r>
                      <a:endParaRPr lang="en-US" sz="1200" b="1" i="1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</a:t>
                      </a:r>
                      <a:r>
                        <a:rPr lang="mn-MN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ашиглалтын </a:t>
                      </a:r>
                      <a:r>
                        <a:rPr lang="mn-M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тусгай </a:t>
                      </a:r>
                      <a:r>
                        <a:rPr lang="mn-MN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</a:t>
                      </a:r>
                    </a:p>
                    <a:p>
                      <a:pPr algn="l" fontAlgn="ctr"/>
                      <a:r>
                        <a:rPr lang="mn-MN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зөвшөөрөл </a:t>
                      </a:r>
                      <a:endParaRPr lang="mn-MN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538DD5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20000" y="2133600"/>
            <a:ext cx="609600" cy="1143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mn-MN" sz="2000" dirty="0" smtClean="0"/>
              <a:t>ОНХНС-ийн орлогын шилжүүлгийн гүйцэтгэл /2013-2016/</a:t>
            </a:r>
            <a:endParaRPr lang="en-US" sz="20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3112857"/>
              </p:ext>
            </p:extLst>
          </p:nvPr>
        </p:nvGraphicFramePr>
        <p:xfrm>
          <a:off x="457200" y="2057400"/>
          <a:ext cx="7848600" cy="380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599"/>
            <a:ext cx="8610600" cy="685801"/>
          </a:xfrm>
        </p:spPr>
        <p:txBody>
          <a:bodyPr/>
          <a:lstStyle/>
          <a:p>
            <a:pPr algn="ctr"/>
            <a:r>
              <a:rPr lang="mn-MN" sz="2600" dirty="0" smtClean="0">
                <a:latin typeface="Arial" pitchFamily="34" charset="0"/>
                <a:cs typeface="Arial" pitchFamily="34" charset="0"/>
              </a:rPr>
              <a:t>ОНХС-ийн </a:t>
            </a:r>
            <a:r>
              <a:rPr lang="mn-MN" sz="2600" dirty="0">
                <a:latin typeface="Arial" pitchFamily="34" charset="0"/>
                <a:cs typeface="Arial" pitchFamily="34" charset="0"/>
              </a:rPr>
              <a:t>хуваарилалт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58323"/>
              </p:ext>
            </p:extLst>
          </p:nvPr>
        </p:nvGraphicFramePr>
        <p:xfrm>
          <a:off x="457200" y="1241425"/>
          <a:ext cx="8534400" cy="233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47546"/>
              </p:ext>
            </p:extLst>
          </p:nvPr>
        </p:nvGraphicFramePr>
        <p:xfrm>
          <a:off x="457200" y="3657600"/>
          <a:ext cx="8534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5181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i="1" dirty="0" smtClean="0">
                <a:solidFill>
                  <a:srgbClr val="FF0000"/>
                </a:solidFill>
              </a:rPr>
              <a:t>: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" y="1838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i="1" dirty="0" smtClean="0"/>
              <a:t>2016 он хүртэл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60115" y="5181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i="1" dirty="0" smtClean="0"/>
              <a:t>2017 онд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582501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    ОНХНС-ийн нийт эх үүсвэр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004511"/>
              </p:ext>
            </p:extLst>
          </p:nvPr>
        </p:nvGraphicFramePr>
        <p:xfrm>
          <a:off x="457200" y="1241425"/>
          <a:ext cx="8610600" cy="416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72000" y="2209800"/>
            <a:ext cx="426720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mn-MN" sz="1800" kern="0" dirty="0" smtClean="0">
                <a:solidFill>
                  <a:srgbClr val="FF0000"/>
                </a:solidFill>
              </a:rPr>
              <a:t>  </a:t>
            </a:r>
            <a:endParaRPr lang="en-US" sz="1800" kern="0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sz="1800" i="1" kern="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black">
          <a:xfrm rot="16200000">
            <a:off x="3162300" y="2400301"/>
            <a:ext cx="175260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mn-MN" sz="1000" dirty="0" smtClean="0">
                <a:solidFill>
                  <a:srgbClr val="FF0000"/>
                </a:solidFill>
              </a:rPr>
              <a:t>2020он хүртэл хойшлуулсан</a:t>
            </a:r>
            <a:endParaRPr lang="en-US" sz="1000" kern="0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black">
          <a:xfrm>
            <a:off x="7010400" y="2147550"/>
            <a:ext cx="1905000" cy="40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mn-MN" sz="1000" dirty="0" smtClean="0">
                <a:solidFill>
                  <a:srgbClr val="FF0000"/>
                </a:solidFill>
              </a:rPr>
              <a:t>2020он хүртэл хойшлуулсан</a:t>
            </a:r>
            <a:endParaRPr lang="en-US" sz="1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mn-MN" sz="2400" dirty="0" smtClean="0"/>
              <a:t>ОНХС-ийн хөрөнгө оруулалт /2013-2016/</a:t>
            </a:r>
            <a:r>
              <a:rPr lang="mn-MN" dirty="0" smtClean="0"/>
              <a:t/>
            </a:r>
            <a:br>
              <a:rPr lang="mn-MN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667009"/>
              </p:ext>
            </p:extLst>
          </p:nvPr>
        </p:nvGraphicFramePr>
        <p:xfrm>
          <a:off x="228600" y="1219200"/>
          <a:ext cx="85344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848600" cy="990600"/>
          </a:xfrm>
        </p:spPr>
        <p:txBody>
          <a:bodyPr>
            <a:noAutofit/>
          </a:bodyPr>
          <a:lstStyle/>
          <a:p>
            <a:pPr lvl="1"/>
            <a:r>
              <a:rPr lang="mn-MN" sz="28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</a:t>
            </a:r>
            <a:r>
              <a:rPr lang="mn-MN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Орон </a:t>
            </a:r>
            <a:r>
              <a:rPr lang="mn-MN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нутгийн төсөвт иргэд, </a:t>
            </a:r>
            <a:r>
              <a:rPr lang="mn-MN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олон нийтийн  </a:t>
            </a:r>
            <a:br>
              <a:rPr lang="mn-MN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mn-MN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mn-MN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оролцоог </a:t>
            </a:r>
            <a:r>
              <a:rPr lang="mn-MN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хангах </a:t>
            </a:r>
            <a:r>
              <a:rPr lang="mn-MN" sz="24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 Төсвийн тухай хууль/</a:t>
            </a:r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AB827B-9057-43E2-A35E-027DA8CD546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477863"/>
            <a:ext cx="8458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err="1" smtClean="0"/>
              <a:t>Баг</a:t>
            </a:r>
            <a:r>
              <a:rPr lang="mn-MN" sz="1600" dirty="0" smtClean="0"/>
              <a:t>, хорооны</a:t>
            </a:r>
            <a:r>
              <a:rPr lang="en-US" sz="1600" dirty="0" smtClean="0"/>
              <a:t> </a:t>
            </a:r>
            <a:r>
              <a:rPr lang="en-US" sz="1600" dirty="0" err="1"/>
              <a:t>Засаг</a:t>
            </a:r>
            <a:r>
              <a:rPr lang="en-US" sz="1600" dirty="0"/>
              <a:t> </a:t>
            </a:r>
            <a:r>
              <a:rPr lang="en-US" sz="1600" dirty="0" err="1"/>
              <a:t>дарга</a:t>
            </a:r>
            <a:r>
              <a:rPr lang="en-US" sz="1600" dirty="0"/>
              <a:t> </a:t>
            </a:r>
            <a:r>
              <a:rPr lang="en-US" sz="1600" dirty="0" err="1"/>
              <a:t>Орон</a:t>
            </a:r>
            <a:r>
              <a:rPr lang="en-US" sz="1600" dirty="0"/>
              <a:t> </a:t>
            </a:r>
            <a:r>
              <a:rPr lang="en-US" sz="1600" dirty="0" err="1"/>
              <a:t>нутгийн</a:t>
            </a:r>
            <a:r>
              <a:rPr lang="en-US" sz="1600" dirty="0"/>
              <a:t> </a:t>
            </a:r>
            <a:r>
              <a:rPr lang="en-US" sz="1600" dirty="0" err="1"/>
              <a:t>хөгжлийн</a:t>
            </a:r>
            <a:r>
              <a:rPr lang="en-US" sz="1600" dirty="0"/>
              <a:t> </a:t>
            </a:r>
            <a:r>
              <a:rPr lang="en-US" sz="1600" dirty="0" err="1"/>
              <a:t>сангийн</a:t>
            </a:r>
            <a:r>
              <a:rPr lang="en-US" sz="1600" dirty="0"/>
              <a:t> </a:t>
            </a:r>
            <a:r>
              <a:rPr lang="en-US" sz="1600" dirty="0" err="1"/>
              <a:t>хөрөнгөөр</a:t>
            </a:r>
            <a:r>
              <a:rPr lang="en-US" sz="1600" dirty="0"/>
              <a:t> </a:t>
            </a:r>
            <a:r>
              <a:rPr lang="en-US" sz="1600" dirty="0" err="1"/>
              <a:t>хэрэгжүүлэх</a:t>
            </a:r>
            <a:r>
              <a:rPr lang="en-US" sz="1600" dirty="0"/>
              <a:t> </a:t>
            </a:r>
            <a:r>
              <a:rPr lang="en-US" sz="1600" dirty="0" err="1"/>
              <a:t>хөрөнгө</a:t>
            </a:r>
            <a:r>
              <a:rPr lang="en-US" sz="1600" dirty="0"/>
              <a:t> </a:t>
            </a:r>
            <a:r>
              <a:rPr lang="en-US" sz="1600" dirty="0" err="1"/>
              <a:t>оруулалт</a:t>
            </a:r>
            <a:r>
              <a:rPr lang="en-US" sz="1600" dirty="0"/>
              <a:t>, </a:t>
            </a:r>
            <a:r>
              <a:rPr lang="en-US" sz="1600" dirty="0" err="1"/>
              <a:t>хөтөлбөр</a:t>
            </a:r>
            <a:r>
              <a:rPr lang="en-US" sz="1600" dirty="0"/>
              <a:t>, </a:t>
            </a:r>
            <a:r>
              <a:rPr lang="en-US" sz="1600" dirty="0" err="1"/>
              <a:t>төсөл</a:t>
            </a:r>
            <a:r>
              <a:rPr lang="en-US" sz="1600" dirty="0"/>
              <a:t>, </a:t>
            </a:r>
            <a:r>
              <a:rPr lang="en-US" sz="1600" dirty="0" err="1"/>
              <a:t>арга</a:t>
            </a:r>
            <a:r>
              <a:rPr lang="en-US" sz="1600" dirty="0"/>
              <a:t> </a:t>
            </a:r>
            <a:r>
              <a:rPr lang="en-US" sz="1600" dirty="0" err="1"/>
              <a:t>хэмжээ</a:t>
            </a:r>
            <a:r>
              <a:rPr lang="en-US" sz="1600" dirty="0"/>
              <a:t>, </a:t>
            </a:r>
            <a:r>
              <a:rPr lang="en-US" sz="1600" dirty="0" err="1"/>
              <a:t>тэдгээрийг</a:t>
            </a:r>
            <a:r>
              <a:rPr lang="en-US" sz="1600" dirty="0"/>
              <a:t> </a:t>
            </a:r>
            <a:r>
              <a:rPr lang="en-US" sz="1600" dirty="0" err="1"/>
              <a:t>хэрэгжүүлэх</a:t>
            </a:r>
            <a:r>
              <a:rPr lang="en-US" sz="1600" dirty="0"/>
              <a:t> </a:t>
            </a:r>
            <a:r>
              <a:rPr lang="en-US" sz="1600" dirty="0" err="1"/>
              <a:t>дараалал</a:t>
            </a:r>
            <a:r>
              <a:rPr lang="en-US" sz="1600" dirty="0"/>
              <a:t>, </a:t>
            </a:r>
            <a:r>
              <a:rPr lang="en-US" sz="1600" dirty="0" err="1"/>
              <a:t>арга</a:t>
            </a:r>
            <a:r>
              <a:rPr lang="en-US" sz="1600" dirty="0"/>
              <a:t> </a:t>
            </a:r>
            <a:r>
              <a:rPr lang="en-US" sz="1600" dirty="0" err="1"/>
              <a:t>замын</a:t>
            </a:r>
            <a:r>
              <a:rPr lang="en-US" sz="1600" dirty="0"/>
              <a:t> </a:t>
            </a:r>
            <a:r>
              <a:rPr lang="en-US" sz="1600" dirty="0" err="1"/>
              <a:t>талаар</a:t>
            </a:r>
            <a:r>
              <a:rPr lang="en-US" sz="1600" dirty="0"/>
              <a:t> </a:t>
            </a:r>
            <a:r>
              <a:rPr lang="en-US" sz="1600" dirty="0" err="1" smtClean="0"/>
              <a:t>баг</a:t>
            </a:r>
            <a:r>
              <a:rPr lang="mn-MN" sz="1600" dirty="0" smtClean="0"/>
              <a:t>, хороодод</a:t>
            </a:r>
            <a:r>
              <a:rPr lang="en-US" sz="1600" dirty="0" smtClean="0"/>
              <a:t> </a:t>
            </a:r>
            <a:r>
              <a:rPr lang="en-US" sz="1600" dirty="0" err="1"/>
              <a:t>олон</a:t>
            </a:r>
            <a:r>
              <a:rPr lang="en-US" sz="1600" dirty="0"/>
              <a:t> </a:t>
            </a:r>
            <a:r>
              <a:rPr lang="en-US" sz="1600" dirty="0" err="1"/>
              <a:t>нийтийн</a:t>
            </a:r>
            <a:r>
              <a:rPr lang="en-US" sz="1600" dirty="0"/>
              <a:t> </a:t>
            </a:r>
            <a:r>
              <a:rPr lang="en-US" sz="1600" dirty="0" err="1"/>
              <a:t>нээлттэй</a:t>
            </a:r>
            <a:r>
              <a:rPr lang="en-US" sz="1600" dirty="0"/>
              <a:t> </a:t>
            </a:r>
            <a:r>
              <a:rPr lang="en-US" sz="1600" dirty="0" err="1"/>
              <a:t>санал</a:t>
            </a:r>
            <a:r>
              <a:rPr lang="en-US" sz="1600" dirty="0"/>
              <a:t> </a:t>
            </a:r>
            <a:r>
              <a:rPr lang="en-US" sz="1600" dirty="0" err="1"/>
              <a:t>асуулга</a:t>
            </a:r>
            <a:r>
              <a:rPr lang="en-US" sz="1600" dirty="0"/>
              <a:t> </a:t>
            </a:r>
            <a:r>
              <a:rPr lang="en-US" sz="1600" dirty="0" err="1" smtClean="0"/>
              <a:t>явуулна</a:t>
            </a:r>
            <a:r>
              <a:rPr lang="en-US" sz="1600" dirty="0" smtClean="0"/>
              <a:t>.</a:t>
            </a:r>
            <a:endParaRPr lang="mn-MN" sz="16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mn-MN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sz="1600" dirty="0" smtClean="0"/>
              <a:t>Дээрх</a:t>
            </a:r>
            <a:r>
              <a:rPr lang="en-US" sz="1600" dirty="0" smtClean="0"/>
              <a:t> </a:t>
            </a:r>
            <a:r>
              <a:rPr lang="en-US" sz="1600" dirty="0" err="1"/>
              <a:t>санал</a:t>
            </a:r>
            <a:r>
              <a:rPr lang="en-US" sz="1600" dirty="0"/>
              <a:t> </a:t>
            </a:r>
            <a:r>
              <a:rPr lang="en-US" sz="1600" dirty="0" err="1"/>
              <a:t>болон</a:t>
            </a:r>
            <a:r>
              <a:rPr lang="en-US" sz="1600" dirty="0"/>
              <a:t> </a:t>
            </a:r>
            <a:r>
              <a:rPr lang="en-US" sz="1600" dirty="0" err="1" smtClean="0"/>
              <a:t>баг</a:t>
            </a:r>
            <a:r>
              <a:rPr lang="mn-MN" sz="1600" dirty="0" smtClean="0"/>
              <a:t>, хорооны </a:t>
            </a:r>
            <a:r>
              <a:rPr lang="en-US" sz="1600" dirty="0" err="1" smtClean="0"/>
              <a:t>иргэдийн</a:t>
            </a:r>
            <a:r>
              <a:rPr lang="en-US" sz="1600" dirty="0" smtClean="0"/>
              <a:t> </a:t>
            </a:r>
            <a:r>
              <a:rPr lang="en-US" sz="1600" dirty="0" err="1"/>
              <a:t>Нийтийн</a:t>
            </a:r>
            <a:r>
              <a:rPr lang="en-US" sz="1600" dirty="0"/>
              <a:t> </a:t>
            </a:r>
            <a:r>
              <a:rPr lang="en-US" sz="1600" dirty="0" err="1"/>
              <a:t>Хурал</a:t>
            </a:r>
            <a:r>
              <a:rPr lang="en-US" sz="1600" dirty="0"/>
              <a:t> </a:t>
            </a:r>
            <a:r>
              <a:rPr lang="en-US" sz="1600" dirty="0" err="1"/>
              <a:t>дээр</a:t>
            </a:r>
            <a:r>
              <a:rPr lang="en-US" sz="1600" dirty="0"/>
              <a:t> </a:t>
            </a:r>
            <a:r>
              <a:rPr lang="en-US" sz="1600" dirty="0" err="1"/>
              <a:t>гарсан</a:t>
            </a:r>
            <a:r>
              <a:rPr lang="en-US" sz="1600" dirty="0"/>
              <a:t> </a:t>
            </a:r>
            <a:r>
              <a:rPr lang="en-US" sz="1600" dirty="0" err="1"/>
              <a:t>саналыг</a:t>
            </a:r>
            <a:r>
              <a:rPr lang="en-US" sz="1600" dirty="0"/>
              <a:t> </a:t>
            </a:r>
            <a:r>
              <a:rPr lang="en-US" sz="1600" dirty="0" err="1"/>
              <a:t>иргэдийн</a:t>
            </a:r>
            <a:r>
              <a:rPr lang="en-US" sz="1600" dirty="0"/>
              <a:t> </a:t>
            </a:r>
            <a:r>
              <a:rPr lang="en-US" sz="1600" dirty="0" err="1"/>
              <a:t>Нийтийн</a:t>
            </a:r>
            <a:r>
              <a:rPr lang="en-US" sz="1600" dirty="0"/>
              <a:t> </a:t>
            </a:r>
            <a:r>
              <a:rPr lang="en-US" sz="1600" dirty="0" err="1"/>
              <a:t>Хурал</a:t>
            </a:r>
            <a:r>
              <a:rPr lang="en-US" sz="1600" dirty="0"/>
              <a:t> </a:t>
            </a:r>
            <a:r>
              <a:rPr lang="en-US" sz="1600" dirty="0" err="1"/>
              <a:t>хэлэлцэн</a:t>
            </a:r>
            <a:r>
              <a:rPr lang="en-US" sz="1600" dirty="0"/>
              <a:t>, </a:t>
            </a:r>
            <a:r>
              <a:rPr lang="en-US" sz="1600" dirty="0" err="1"/>
              <a:t>тэргүүлэх</a:t>
            </a:r>
            <a:r>
              <a:rPr lang="en-US" sz="1600" dirty="0"/>
              <a:t> </a:t>
            </a:r>
            <a:r>
              <a:rPr lang="en-US" sz="1600" dirty="0" err="1"/>
              <a:t>ач</a:t>
            </a:r>
            <a:r>
              <a:rPr lang="en-US" sz="1600" dirty="0"/>
              <a:t> </a:t>
            </a:r>
            <a:r>
              <a:rPr lang="en-US" sz="1600" dirty="0" err="1"/>
              <a:t>холбогдол</a:t>
            </a:r>
            <a:r>
              <a:rPr lang="en-US" sz="1600" dirty="0"/>
              <a:t> </a:t>
            </a:r>
            <a:r>
              <a:rPr lang="en-US" sz="1600" dirty="0" err="1"/>
              <a:t>бүхий</a:t>
            </a:r>
            <a:r>
              <a:rPr lang="en-US" sz="1600" dirty="0"/>
              <a:t> </a:t>
            </a:r>
            <a:r>
              <a:rPr lang="en-US" sz="1600" dirty="0" err="1"/>
              <a:t>төсөл</a:t>
            </a:r>
            <a:r>
              <a:rPr lang="en-US" sz="1600" dirty="0"/>
              <a:t>, </a:t>
            </a:r>
            <a:r>
              <a:rPr lang="en-US" sz="1600" dirty="0" err="1"/>
              <a:t>арга</a:t>
            </a:r>
            <a:r>
              <a:rPr lang="en-US" sz="1600" dirty="0"/>
              <a:t> </a:t>
            </a:r>
            <a:r>
              <a:rPr lang="en-US" sz="1600" dirty="0" err="1"/>
              <a:t>хэмжээг</a:t>
            </a:r>
            <a:r>
              <a:rPr lang="en-US" sz="1600" dirty="0"/>
              <a:t> </a:t>
            </a:r>
            <a:r>
              <a:rPr lang="en-US" sz="1600" dirty="0" err="1"/>
              <a:t>эрэмбэлэн</a:t>
            </a:r>
            <a:r>
              <a:rPr lang="en-US" sz="1600" dirty="0"/>
              <a:t> </a:t>
            </a:r>
            <a:r>
              <a:rPr lang="en-US" sz="1600" dirty="0" err="1" smtClean="0"/>
              <a:t>сонгоно</a:t>
            </a:r>
            <a:r>
              <a:rPr lang="mn-MN" sz="16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mn-MN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mn-MN" sz="1600" dirty="0" smtClean="0"/>
              <a:t>Б</a:t>
            </a:r>
            <a:r>
              <a:rPr lang="en-US" sz="1600" dirty="0" err="1" smtClean="0"/>
              <a:t>аг</a:t>
            </a:r>
            <a:r>
              <a:rPr lang="mn-MN" sz="1600" dirty="0" smtClean="0"/>
              <a:t>, хорооны </a:t>
            </a:r>
            <a:r>
              <a:rPr lang="en-US" sz="1600" dirty="0" err="1" smtClean="0"/>
              <a:t>иргэдийн</a:t>
            </a:r>
            <a:r>
              <a:rPr lang="en-US" sz="1600" dirty="0" smtClean="0"/>
              <a:t> </a:t>
            </a:r>
            <a:r>
              <a:rPr lang="en-US" sz="1600" dirty="0" err="1" smtClean="0"/>
              <a:t>Нийтийн</a:t>
            </a:r>
            <a:r>
              <a:rPr lang="en-US" sz="1600" dirty="0" smtClean="0"/>
              <a:t> </a:t>
            </a:r>
            <a:r>
              <a:rPr lang="en-US" sz="1600" dirty="0" err="1" smtClean="0"/>
              <a:t>Хурлаас</a:t>
            </a:r>
            <a:r>
              <a:rPr lang="en-US" sz="1600" dirty="0" smtClean="0"/>
              <a:t> </a:t>
            </a:r>
            <a:r>
              <a:rPr lang="en-US" sz="1600" dirty="0" err="1" smtClean="0"/>
              <a:t>ирүүлсэн</a:t>
            </a:r>
            <a:r>
              <a:rPr lang="en-US" sz="1600" dirty="0" smtClean="0"/>
              <a:t> </a:t>
            </a:r>
            <a:r>
              <a:rPr lang="en-US" sz="1600" dirty="0" err="1" smtClean="0"/>
              <a:t>саналыг</a:t>
            </a:r>
            <a:r>
              <a:rPr lang="en-US" sz="1600" dirty="0" smtClean="0"/>
              <a:t> </a:t>
            </a:r>
            <a:r>
              <a:rPr lang="en-US" sz="1600" dirty="0" err="1" smtClean="0"/>
              <a:t>сум</a:t>
            </a:r>
            <a:r>
              <a:rPr lang="mn-MN" sz="1600" dirty="0" smtClean="0"/>
              <a:t>, дүүргийн </a:t>
            </a:r>
            <a:r>
              <a:rPr lang="en-US" sz="1600" dirty="0" err="1" smtClean="0"/>
              <a:t>Засаг</a:t>
            </a:r>
            <a:r>
              <a:rPr lang="en-US" sz="1600" dirty="0" smtClean="0"/>
              <a:t> </a:t>
            </a:r>
            <a:r>
              <a:rPr lang="en-US" sz="1600" dirty="0" err="1" smtClean="0"/>
              <a:t>даргын</a:t>
            </a:r>
            <a:r>
              <a:rPr lang="en-US" sz="1600" dirty="0" smtClean="0"/>
              <a:t> </a:t>
            </a:r>
            <a:r>
              <a:rPr lang="en-US" sz="1600" dirty="0" err="1" smtClean="0"/>
              <a:t>Тамгын</a:t>
            </a:r>
            <a:r>
              <a:rPr lang="en-US" sz="1600" dirty="0" smtClean="0"/>
              <a:t> </a:t>
            </a:r>
            <a:r>
              <a:rPr lang="en-US" sz="1600" dirty="0" err="1" smtClean="0"/>
              <a:t>газар</a:t>
            </a:r>
            <a:r>
              <a:rPr lang="en-US" sz="1600" dirty="0" smtClean="0"/>
              <a:t> </a:t>
            </a:r>
            <a:r>
              <a:rPr lang="en-US" sz="1600" dirty="0" err="1" smtClean="0"/>
              <a:t>ач</a:t>
            </a:r>
            <a:r>
              <a:rPr lang="en-US" sz="1600" dirty="0" smtClean="0"/>
              <a:t> </a:t>
            </a:r>
            <a:r>
              <a:rPr lang="en-US" sz="1600" dirty="0" err="1" smtClean="0"/>
              <a:t>холбогдол</a:t>
            </a:r>
            <a:r>
              <a:rPr lang="en-US" sz="1600" dirty="0" smtClean="0"/>
              <a:t>, </a:t>
            </a:r>
            <a:r>
              <a:rPr lang="en-US" sz="1600" dirty="0" err="1" smtClean="0"/>
              <a:t>тухайн</a:t>
            </a:r>
            <a:r>
              <a:rPr lang="en-US" sz="1600" dirty="0" smtClean="0"/>
              <a:t> </a:t>
            </a:r>
            <a:r>
              <a:rPr lang="en-US" sz="1600" dirty="0" err="1" smtClean="0"/>
              <a:t>орон</a:t>
            </a:r>
            <a:r>
              <a:rPr lang="en-US" sz="1600" dirty="0" smtClean="0"/>
              <a:t> </a:t>
            </a:r>
            <a:r>
              <a:rPr lang="en-US" sz="1600" dirty="0" err="1" smtClean="0"/>
              <a:t>нутгийн</a:t>
            </a:r>
            <a:r>
              <a:rPr lang="en-US" sz="1600" dirty="0" smtClean="0"/>
              <a:t> </a:t>
            </a:r>
            <a:r>
              <a:rPr lang="en-US" sz="1600" dirty="0" err="1" smtClean="0"/>
              <a:t>хөгжлийн</a:t>
            </a:r>
            <a:r>
              <a:rPr lang="en-US" sz="1600" dirty="0" smtClean="0"/>
              <a:t> </a:t>
            </a:r>
            <a:r>
              <a:rPr lang="en-US" sz="1600" dirty="0" err="1" smtClean="0"/>
              <a:t>бодлоготой</a:t>
            </a:r>
            <a:r>
              <a:rPr lang="en-US" sz="1600" dirty="0" smtClean="0"/>
              <a:t> </a:t>
            </a:r>
            <a:r>
              <a:rPr lang="en-US" sz="1600" dirty="0" err="1" smtClean="0"/>
              <a:t>уялдуулан</a:t>
            </a:r>
            <a:r>
              <a:rPr lang="en-US" sz="1600" dirty="0" smtClean="0"/>
              <a:t> </a:t>
            </a:r>
            <a:r>
              <a:rPr lang="en-US" sz="1600" dirty="0" err="1" smtClean="0"/>
              <a:t>эрэмбэлж</a:t>
            </a:r>
            <a:r>
              <a:rPr lang="en-US" sz="1600" dirty="0" smtClean="0"/>
              <a:t>, </a:t>
            </a:r>
            <a:r>
              <a:rPr lang="en-US" sz="1600" dirty="0" err="1" smtClean="0"/>
              <a:t>төсвийн</a:t>
            </a:r>
            <a:r>
              <a:rPr lang="en-US" sz="1600" dirty="0" smtClean="0"/>
              <a:t> </a:t>
            </a:r>
            <a:r>
              <a:rPr lang="en-US" sz="1600" dirty="0" err="1" smtClean="0"/>
              <a:t>төсөлд</a:t>
            </a:r>
            <a:r>
              <a:rPr lang="en-US" sz="1600" dirty="0" smtClean="0"/>
              <a:t> </a:t>
            </a:r>
            <a:r>
              <a:rPr lang="en-US" sz="1600" dirty="0" err="1" smtClean="0"/>
              <a:t>тусган</a:t>
            </a:r>
            <a:r>
              <a:rPr lang="en-US" sz="1600" dirty="0" smtClean="0"/>
              <a:t> </a:t>
            </a:r>
            <a:r>
              <a:rPr lang="en-US" sz="1600" dirty="0" err="1" smtClean="0"/>
              <a:t>сум</a:t>
            </a:r>
            <a:r>
              <a:rPr lang="mn-MN" sz="1600" dirty="0" smtClean="0"/>
              <a:t>, дүүргийн </a:t>
            </a:r>
            <a:r>
              <a:rPr lang="en-US" sz="1600" dirty="0" err="1" smtClean="0"/>
              <a:t>иргэдийн</a:t>
            </a:r>
            <a:r>
              <a:rPr lang="en-US" sz="1600" dirty="0" smtClean="0"/>
              <a:t> </a:t>
            </a:r>
            <a:r>
              <a:rPr lang="en-US" sz="1600" dirty="0" err="1" smtClean="0"/>
              <a:t>Төлөөлөгчдийн</a:t>
            </a:r>
            <a:r>
              <a:rPr lang="en-US" sz="1600" dirty="0" smtClean="0"/>
              <a:t> </a:t>
            </a:r>
            <a:r>
              <a:rPr lang="en-US" sz="1600" dirty="0" err="1" smtClean="0"/>
              <a:t>Хуралд</a:t>
            </a:r>
            <a:r>
              <a:rPr lang="en-US" sz="1600" dirty="0" smtClean="0"/>
              <a:t> </a:t>
            </a:r>
            <a:r>
              <a:rPr lang="en-US" sz="1600" dirty="0" err="1" smtClean="0"/>
              <a:t>өргөн</a:t>
            </a:r>
            <a:r>
              <a:rPr lang="en-US" sz="1600" dirty="0" smtClean="0"/>
              <a:t> </a:t>
            </a:r>
            <a:r>
              <a:rPr lang="en-US" sz="1600" dirty="0" err="1" smtClean="0"/>
              <a:t>мэдүүлнэ</a:t>
            </a:r>
            <a:r>
              <a:rPr lang="en-US" sz="1600" dirty="0" smtClean="0"/>
              <a:t>.</a:t>
            </a:r>
            <a:endParaRPr lang="mn-MN" sz="16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mn-MN" sz="1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err="1" smtClean="0"/>
              <a:t>Сум</a:t>
            </a:r>
            <a:r>
              <a:rPr lang="mn-MN" sz="1600" dirty="0" smtClean="0"/>
              <a:t>, дүүргийн </a:t>
            </a:r>
            <a:r>
              <a:rPr lang="en-US" sz="1600" dirty="0" err="1" smtClean="0"/>
              <a:t>иргэдийн</a:t>
            </a:r>
            <a:r>
              <a:rPr lang="en-US" sz="1600" dirty="0" smtClean="0"/>
              <a:t> </a:t>
            </a:r>
            <a:r>
              <a:rPr lang="en-US" sz="1600" dirty="0" err="1"/>
              <a:t>Төлөөлөгчдийн</a:t>
            </a:r>
            <a:r>
              <a:rPr lang="en-US" sz="1600" dirty="0"/>
              <a:t> </a:t>
            </a:r>
            <a:r>
              <a:rPr lang="en-US" sz="1600" dirty="0" err="1"/>
              <a:t>Хурал</a:t>
            </a:r>
            <a:r>
              <a:rPr lang="en-US" sz="1600" dirty="0"/>
              <a:t> </a:t>
            </a:r>
            <a:r>
              <a:rPr lang="en-US" sz="1600" dirty="0" err="1"/>
              <a:t>нь</a:t>
            </a:r>
            <a:r>
              <a:rPr lang="en-US" sz="1600" dirty="0"/>
              <a:t> </a:t>
            </a:r>
            <a:r>
              <a:rPr lang="en-US" sz="1600" dirty="0" err="1" smtClean="0"/>
              <a:t>саналыг</a:t>
            </a:r>
            <a:r>
              <a:rPr lang="en-US" sz="1600" dirty="0" smtClean="0"/>
              <a:t> </a:t>
            </a:r>
            <a:r>
              <a:rPr lang="en-US" sz="1600" dirty="0" err="1"/>
              <a:t>хэлэлцэж</a:t>
            </a:r>
            <a:r>
              <a:rPr lang="en-US" sz="1600" dirty="0"/>
              <a:t>, </a:t>
            </a:r>
            <a:r>
              <a:rPr lang="en-US" sz="1600" dirty="0" err="1"/>
              <a:t>төсвийн</a:t>
            </a:r>
            <a:r>
              <a:rPr lang="en-US" sz="1600" dirty="0"/>
              <a:t> </a:t>
            </a:r>
            <a:r>
              <a:rPr lang="en-US" sz="1600" dirty="0" err="1"/>
              <a:t>төсөлд</a:t>
            </a:r>
            <a:r>
              <a:rPr lang="en-US" sz="1600" dirty="0"/>
              <a:t> </a:t>
            </a:r>
            <a:r>
              <a:rPr lang="en-US" sz="1600" dirty="0" err="1"/>
              <a:t>тусган</a:t>
            </a:r>
            <a:r>
              <a:rPr lang="en-US" sz="1600" dirty="0"/>
              <a:t>, </a:t>
            </a:r>
            <a:r>
              <a:rPr lang="en-US" sz="1600" dirty="0" err="1"/>
              <a:t>батална</a:t>
            </a:r>
            <a:r>
              <a:rPr lang="en-US" sz="1600" dirty="0"/>
              <a:t>.</a:t>
            </a:r>
          </a:p>
          <a:p>
            <a:pPr lvl="1" algn="just">
              <a:buFont typeface="Arial" pitchFamily="34" charset="0"/>
              <a:buChar char="•"/>
            </a:pPr>
            <a:endParaRPr lang="mn-MN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3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mn-MN" sz="2400" dirty="0"/>
              <a:t>Төсвийн төслийг </a:t>
            </a:r>
            <a:r>
              <a:rPr lang="mn-MN" sz="2400" dirty="0" smtClean="0"/>
              <a:t>боловсруулахад иргэдийн  </a:t>
            </a:r>
            <a:br>
              <a:rPr lang="mn-MN" sz="2400" dirty="0" smtClean="0"/>
            </a:br>
            <a:r>
              <a:rPr lang="mn-MN" sz="2400" dirty="0" smtClean="0"/>
              <a:t>               оролцоог </a:t>
            </a:r>
            <a:r>
              <a:rPr lang="mn-MN" sz="2400" dirty="0"/>
              <a:t>хангах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629168"/>
          </a:xfrm>
        </p:spPr>
        <p:txBody>
          <a:bodyPr/>
          <a:lstStyle/>
          <a:p>
            <a:pPr marL="342900" lvl="1" indent="-342900" algn="just">
              <a:spcBef>
                <a:spcPct val="0"/>
              </a:spcBef>
              <a:buChar char="•"/>
            </a:pPr>
            <a:r>
              <a:rPr lang="mn-MN" sz="1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Аймаг, нийслэлийн орон </a:t>
            </a:r>
            <a:r>
              <a:rPr lang="mn-MN" sz="1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нутгийн хөгжлийн сангийн хөрөнгөөр хэрэгжүүлэх хөрөнгө оруулалт, хөтөлбөр, төсөл арга хэмжээг төлөвлөхөд иргэд, олон нийтийн оролцоог дараахь байдлаар хангана:</a:t>
            </a:r>
            <a:endParaRPr lang="en-US" sz="1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lvl="2" algn="just"/>
            <a:r>
              <a:rPr lang="mn-MN" sz="1600" dirty="0" smtClean="0"/>
              <a:t>Аймаг, нийслэлийн Засаг </a:t>
            </a:r>
            <a:r>
              <a:rPr lang="mn-MN" sz="1600" dirty="0"/>
              <a:t>дарга тухайн шатны орон нутгийн хөгжлийн сангийн хөрөнгөөр тухайн жилд хэрэгжүүлэх хөрөнгө оруулалт, хөтөлбөр төсөл арга хэмжээний төлөвлөгөөний урьдчилсан жагсаалтыг боловсруулж, жил бүрийн 3 дугаар улиралд багтаан иргэд, олон нийтийн саналыг авна</a:t>
            </a:r>
            <a:r>
              <a:rPr lang="en-US" sz="1600" dirty="0"/>
              <a:t>;</a:t>
            </a:r>
          </a:p>
          <a:p>
            <a:pPr lvl="2" algn="just"/>
            <a:r>
              <a:rPr lang="mn-MN" sz="1600" dirty="0"/>
              <a:t>иргэд, олон нийтийн саналыг цахим хуудас, санал асуулгын хуудас ашиглах, ярилцлага зохион байгуулах болон дэвшилтэт технологийн бусад хэлбэр ашиглах замаар явуулна</a:t>
            </a:r>
            <a:r>
              <a:rPr lang="en-US" sz="1600" dirty="0"/>
              <a:t>;</a:t>
            </a:r>
          </a:p>
          <a:p>
            <a:pPr lvl="2" algn="just"/>
            <a:r>
              <a:rPr lang="mn-MN" sz="1600" dirty="0" smtClean="0"/>
              <a:t>Аймаг, нийслэлийн Засаг </a:t>
            </a:r>
            <a:r>
              <a:rPr lang="mn-MN" sz="1600" dirty="0"/>
              <a:t>дарга олон нийтээс хамгийн их санал авсан хөрөнгө оруулалт, хөтөлбөр, төсөл арга хэмжээ, тэдгээрийг хэрэгжүүлэх дарааллыг эрэмбэлэн, иргэд, олон нийтэд танилцуулна</a:t>
            </a:r>
            <a:r>
              <a:rPr lang="en-US" sz="1600" dirty="0"/>
              <a:t>;</a:t>
            </a:r>
          </a:p>
          <a:p>
            <a:pPr lvl="2"/>
            <a:endParaRPr lang="en-US" sz="1800" dirty="0" smtClean="0">
              <a:latin typeface="+mj-lt"/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71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924800" cy="3810000"/>
          </a:xfrm>
        </p:spPr>
        <p:txBody>
          <a:bodyPr/>
          <a:lstStyle/>
          <a:p>
            <a:pPr lvl="2" algn="just"/>
            <a:r>
              <a:rPr lang="mn-MN" sz="1800" dirty="0" smtClean="0"/>
              <a:t>Аймаг, нийслэлийн  </a:t>
            </a:r>
            <a:r>
              <a:rPr lang="mn-MN" sz="1800" dirty="0"/>
              <a:t>Засаг дарга </a:t>
            </a:r>
            <a:r>
              <a:rPr lang="mn-MN" sz="1800" dirty="0" smtClean="0"/>
              <a:t>тухайн аймгийн чиг </a:t>
            </a:r>
            <a:r>
              <a:rPr lang="mn-MN" sz="1800" dirty="0"/>
              <a:t>үүрэгт хамаарах асуудлын урьдчилсан жагсаалтыг олон нийтээр хэлэлцүүлж, баталгаажуулах үйл ажиллагааг </a:t>
            </a:r>
            <a:r>
              <a:rPr lang="mn-MN" sz="1800" dirty="0" smtClean="0"/>
              <a:t>сум, дүүргийн  </a:t>
            </a:r>
            <a:r>
              <a:rPr lang="mn-MN" sz="1800" dirty="0"/>
              <a:t>нэгдсэн жагсаалт боловсруулах үйл ажиллагаатай хамтад нь явуулж болно</a:t>
            </a:r>
            <a:r>
              <a:rPr lang="en-US" sz="1800" dirty="0"/>
              <a:t>;</a:t>
            </a:r>
          </a:p>
          <a:p>
            <a:endParaRPr lang="en-US" sz="2000" dirty="0" smtClean="0">
              <a:latin typeface="+mj-lt"/>
            </a:endParaRPr>
          </a:p>
          <a:p>
            <a:pPr lvl="2" algn="just"/>
            <a:r>
              <a:rPr lang="mn-MN" sz="1800" dirty="0" smtClean="0"/>
              <a:t>Аймаг, нийслэлийн Засаг </a:t>
            </a:r>
            <a:r>
              <a:rPr lang="mn-MN" sz="1800" dirty="0"/>
              <a:t>дарга олон нийтийн дунд нээлттэй хэлэлцүүлэг зохион байгуулснаар нийтийн эрх ашигт нийцсэн, эрэмбэлэгдсэн, орон нутгийн дунд хугацааны хөгжлийн хөтөлбөртэй уялдсан, </a:t>
            </a:r>
            <a:r>
              <a:rPr lang="mn-MN" sz="1800" dirty="0" smtClean="0"/>
              <a:t>төсвийн хуулийн </a:t>
            </a:r>
            <a:r>
              <a:rPr lang="mn-MN" sz="1800" dirty="0"/>
              <a:t>шаардлагыг хангасан нэгдсэн жагсаалтыг гарган тухайн шатны иргэдийн Төлөөлөгчдийн Хуралд төсвийн төслийн хамт өргөн мэдүүлнэ.</a:t>
            </a:r>
            <a:endParaRPr lang="en-US" sz="1800" dirty="0"/>
          </a:p>
          <a:p>
            <a:pPr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68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8343900" cy="4572000"/>
          </a:xfrm>
        </p:spPr>
        <p:txBody>
          <a:bodyPr/>
          <a:lstStyle/>
          <a:p>
            <a:pPr marL="0" lvl="1" indent="0" algn="just">
              <a:spcBef>
                <a:spcPct val="0"/>
              </a:spcBef>
              <a:buNone/>
            </a:pPr>
            <a:r>
              <a:rPr lang="mn-MN" sz="1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Сум, дүүргийн орон </a:t>
            </a:r>
            <a:r>
              <a:rPr lang="mn-MN" sz="1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нутгийн хөгжлийн сангийн хөрөнгөөр хэрэгжүүлэх хөрөнгө оруулалт, хөтөлбөр, төсөл арга хэмжээг төлөвлөхөд иргэд, олон нийтийн оролцоог дараахь байдлаар хангана:</a:t>
            </a:r>
          </a:p>
          <a:p>
            <a:pPr lvl="1" algn="just"/>
            <a:r>
              <a:rPr lang="mn-MN" sz="1600" dirty="0" smtClean="0"/>
              <a:t>Баг, хорооны  </a:t>
            </a:r>
            <a:r>
              <a:rPr lang="mn-MN" sz="1600" dirty="0"/>
              <a:t>Засаг дарга орон нутгийн хөгжлийн сангийн хөрөнгөөр хэрэгжүүлэх хөрөнгө оруулалт, хөтөлбөр, төсөл арга хэмжээ, тэдгээрийг хэрэгжүүлэх дараалал, арга замын талаар </a:t>
            </a:r>
            <a:r>
              <a:rPr lang="mn-MN" sz="1600" dirty="0" smtClean="0"/>
              <a:t>баг, хорооны  </a:t>
            </a:r>
            <a:r>
              <a:rPr lang="mn-MN" sz="1600" dirty="0"/>
              <a:t>иргэдийн дунд олон нийтийн нээлттэй санал асуулгыг явуулна</a:t>
            </a:r>
            <a:r>
              <a:rPr lang="mn-MN" sz="1600" dirty="0" smtClean="0"/>
              <a:t>:</a:t>
            </a:r>
          </a:p>
          <a:p>
            <a:pPr lvl="2"/>
            <a:r>
              <a:rPr lang="mn-MN" sz="1600" dirty="0" smtClean="0"/>
              <a:t>иргэдээс </a:t>
            </a:r>
            <a:r>
              <a:rPr lang="mn-MN" sz="1600" dirty="0"/>
              <a:t>санал асуулгыг авахдаа санал асуулгын хуудсаар, бүлгийн ярилцлага, цахим хэлбэрээр авна</a:t>
            </a:r>
            <a:r>
              <a:rPr lang="en-US" sz="1600" dirty="0" smtClean="0"/>
              <a:t>;</a:t>
            </a:r>
            <a:endParaRPr lang="mn-MN" sz="1600" dirty="0" smtClean="0"/>
          </a:p>
          <a:p>
            <a:pPr lvl="2" algn="just"/>
            <a:r>
              <a:rPr lang="mn-MN" sz="1600" dirty="0"/>
              <a:t>саналыг асуулгын хуудсаар авахад </a:t>
            </a:r>
            <a:r>
              <a:rPr lang="mn-MN" sz="1600" dirty="0" smtClean="0"/>
              <a:t>журмын </a:t>
            </a:r>
            <a:r>
              <a:rPr lang="mn-MN" sz="1600" dirty="0"/>
              <a:t>1 дүгээр хавсралтад заасан маягтыг ашиглах ба маягтыг </a:t>
            </a:r>
            <a:r>
              <a:rPr lang="mn-MN" sz="1600" dirty="0" smtClean="0"/>
              <a:t>баг, хорооны айл </a:t>
            </a:r>
            <a:r>
              <a:rPr lang="mn-MN" sz="1600" dirty="0"/>
              <a:t>өрх бүрт жил бүрийн 1 дүгээр улиралд багтаан хүргүүлнэ</a:t>
            </a:r>
            <a:r>
              <a:rPr lang="en-US" sz="1600" dirty="0"/>
              <a:t>;</a:t>
            </a:r>
            <a:endParaRPr lang="mn-MN" sz="1600" dirty="0"/>
          </a:p>
          <a:p>
            <a:pPr lvl="2" algn="just"/>
            <a:r>
              <a:rPr lang="mn-MN" sz="1600" dirty="0" smtClean="0"/>
              <a:t>жил </a:t>
            </a:r>
            <a:r>
              <a:rPr lang="mn-MN" sz="1600" dirty="0"/>
              <a:t>бүрийн 2 дугаар улирлын эхний 30 өдөрт багтаан санал авна.</a:t>
            </a:r>
            <a:endParaRPr lang="en-US" sz="1600" dirty="0"/>
          </a:p>
          <a:p>
            <a:endParaRPr lang="mn-MN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15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029200"/>
          </a:xfrm>
        </p:spPr>
        <p:txBody>
          <a:bodyPr/>
          <a:lstStyle/>
          <a:p>
            <a:pPr marL="342900" lvl="3" indent="-342900" algn="just">
              <a:buChar char="•"/>
            </a:pPr>
            <a:r>
              <a:rPr lang="mn-MN" sz="1600" dirty="0" smtClean="0">
                <a:ea typeface="+mn-ea"/>
                <a:cs typeface="+mn-cs"/>
              </a:rPr>
              <a:t>Баг, хорооны Засаг </a:t>
            </a:r>
            <a:r>
              <a:rPr lang="mn-MN" sz="1600" dirty="0">
                <a:ea typeface="+mn-ea"/>
                <a:cs typeface="+mn-cs"/>
              </a:rPr>
              <a:t>дарга холбогдох маягтын дагуу </a:t>
            </a:r>
            <a:r>
              <a:rPr lang="mn-MN" sz="1600" dirty="0" smtClean="0">
                <a:ea typeface="+mn-ea"/>
                <a:cs typeface="+mn-cs"/>
              </a:rPr>
              <a:t>багийн иргэдээс </a:t>
            </a:r>
            <a:r>
              <a:rPr lang="mn-MN" sz="1600" dirty="0">
                <a:ea typeface="+mn-ea"/>
                <a:cs typeface="+mn-cs"/>
              </a:rPr>
              <a:t>ирүүлсэн саналыг </a:t>
            </a:r>
            <a:r>
              <a:rPr lang="mn-MN" sz="1600" dirty="0" smtClean="0">
                <a:ea typeface="+mn-ea"/>
                <a:cs typeface="+mn-cs"/>
              </a:rPr>
              <a:t>эрэмбэлэн баг, хорооны </a:t>
            </a:r>
            <a:r>
              <a:rPr lang="mn-MN" sz="1600" dirty="0">
                <a:ea typeface="+mn-ea"/>
                <a:cs typeface="+mn-cs"/>
              </a:rPr>
              <a:t>иргэдийн нийтийн хуралд хэлэлцүүлэх урьдчилсан жагсаалтыг </a:t>
            </a:r>
            <a:r>
              <a:rPr lang="mn-MN" sz="1600" dirty="0" smtClean="0">
                <a:ea typeface="+mn-ea"/>
                <a:cs typeface="+mn-cs"/>
              </a:rPr>
              <a:t>бэлтгэнэ. Үүнд:</a:t>
            </a:r>
            <a:endParaRPr lang="en-US" sz="1600" dirty="0">
              <a:ea typeface="+mn-ea"/>
              <a:cs typeface="+mn-cs"/>
            </a:endParaRPr>
          </a:p>
          <a:p>
            <a:pPr lvl="1" algn="just"/>
            <a:r>
              <a:rPr lang="mn-MN" sz="1400" dirty="0" smtClean="0"/>
              <a:t>а/ хөтөлбөр, төсөл, арга хэмжээг хэрэгжүүлснээс бий болох үр өгөөжийг хэн хүртэх</a:t>
            </a:r>
            <a:r>
              <a:rPr lang="en-US" sz="1400" dirty="0" smtClean="0"/>
              <a:t>;</a:t>
            </a:r>
            <a:endParaRPr lang="en-US" sz="1200" dirty="0" smtClean="0"/>
          </a:p>
          <a:p>
            <a:pPr lvl="1" algn="just"/>
            <a:r>
              <a:rPr lang="mn-MN" sz="1400" dirty="0" smtClean="0"/>
              <a:t>б/ хэдэн хүн ашиг хүртэх</a:t>
            </a:r>
            <a:r>
              <a:rPr lang="en-US" sz="1400" dirty="0" smtClean="0"/>
              <a:t>;</a:t>
            </a:r>
            <a:endParaRPr lang="en-US" sz="1200" dirty="0" smtClean="0"/>
          </a:p>
          <a:p>
            <a:pPr lvl="1" algn="just"/>
            <a:r>
              <a:rPr lang="mn-MN" sz="1400" dirty="0" smtClean="0"/>
              <a:t>в/ сум, дүүргийн  иргэдийн амьдралд хэрхэн нөлөөлөх</a:t>
            </a:r>
            <a:r>
              <a:rPr lang="en-US" sz="1400" dirty="0" smtClean="0"/>
              <a:t>;</a:t>
            </a:r>
            <a:endParaRPr lang="en-US" sz="1200" dirty="0" smtClean="0"/>
          </a:p>
          <a:p>
            <a:pPr lvl="1" algn="just"/>
            <a:r>
              <a:rPr lang="mn-MN" sz="1400" dirty="0" smtClean="0"/>
              <a:t>г/ төслийн нийт өртөг зэргийг тусгасан байна. </a:t>
            </a:r>
            <a:endParaRPr lang="en-US" sz="1500" dirty="0" smtClean="0"/>
          </a:p>
          <a:p>
            <a:pPr marL="342900" lvl="3" indent="-342900" algn="just">
              <a:buChar char="•"/>
            </a:pPr>
            <a:r>
              <a:rPr lang="mn-MN" sz="1600" dirty="0" smtClean="0"/>
              <a:t>Баг, хорооны Засаг </a:t>
            </a:r>
            <a:r>
              <a:rPr lang="mn-MN" sz="1600" dirty="0"/>
              <a:t>дарга И</a:t>
            </a:r>
            <a:r>
              <a:rPr lang="mn-MN" sz="1600" dirty="0" smtClean="0"/>
              <a:t>ргэдийн </a:t>
            </a:r>
            <a:r>
              <a:rPr lang="mn-MN" sz="1600" dirty="0"/>
              <a:t>Нийтийн Хурал хуралдахаас 2 долоо хоногийн өмнө тухайн </a:t>
            </a:r>
            <a:r>
              <a:rPr lang="mn-MN" sz="1600" dirty="0" smtClean="0"/>
              <a:t>сум, дүүрэгт </a:t>
            </a:r>
            <a:r>
              <a:rPr lang="mn-MN" sz="1600" dirty="0"/>
              <a:t>хуваарилагдах хөрөнгийн урьдчилсан тооцоо, иргэдээс гаргасан саналын урьдчилсан жагсаалт, </a:t>
            </a:r>
            <a:r>
              <a:rPr lang="mn-MN" sz="1600" dirty="0" smtClean="0"/>
              <a:t>тухайн шатны </a:t>
            </a:r>
            <a:r>
              <a:rPr lang="mn-MN" sz="1600" b="1" dirty="0" smtClean="0"/>
              <a:t>Засаг </a:t>
            </a:r>
            <a:r>
              <a:rPr lang="mn-MN" sz="1600" b="1" dirty="0"/>
              <a:t>даргаас ирүүлсэн тухайн сум, </a:t>
            </a:r>
            <a:r>
              <a:rPr lang="mn-MN" sz="1600" b="1" dirty="0" smtClean="0"/>
              <a:t>дүүрэгт </a:t>
            </a:r>
            <a:r>
              <a:rPr lang="mn-MN" sz="1600" b="1" dirty="0"/>
              <a:t>хэрэгжүүлэх шаардлагатай хөгжлийн бодлого чиглэлтэй уялдсан төслүүдийн мэдээлэл</a:t>
            </a:r>
            <a:r>
              <a:rPr lang="mn-MN" sz="1600" dirty="0"/>
              <a:t>, өмнөх жилүүдэд хэрэгжсэн хөрөнгө оруулалт, хөтөлбөр, төсөл, арга хэмжээний талаарх товч мэдээллийг </a:t>
            </a:r>
            <a:r>
              <a:rPr lang="mn-MN" sz="1600" dirty="0" smtClean="0"/>
              <a:t>баг, хороонд байршуулсан </a:t>
            </a:r>
            <a:r>
              <a:rPr lang="mn-MN" sz="1600" dirty="0"/>
              <a:t>байна</a:t>
            </a:r>
            <a:r>
              <a:rPr lang="en-US" sz="1600" dirty="0" smtClean="0"/>
              <a:t>;</a:t>
            </a:r>
            <a:endParaRPr lang="mn-MN" sz="1600" dirty="0" smtClean="0">
              <a:ea typeface="+mn-ea"/>
              <a:cs typeface="+mn-cs"/>
            </a:endParaRPr>
          </a:p>
          <a:p>
            <a:pPr marL="342900" lvl="3" indent="-342900" algn="just">
              <a:buChar char="•"/>
            </a:pPr>
            <a:r>
              <a:rPr lang="mn-MN" sz="1600" dirty="0" smtClean="0"/>
              <a:t>Баг, хорооны Засаг </a:t>
            </a:r>
            <a:r>
              <a:rPr lang="mn-MN" sz="1600" dirty="0"/>
              <a:t>дарга иргэдийн саналын урьдчилсан жагсаалт, </a:t>
            </a:r>
            <a:r>
              <a:rPr lang="mn-MN" sz="1600" dirty="0" smtClean="0"/>
              <a:t>Засаг </a:t>
            </a:r>
            <a:r>
              <a:rPr lang="mn-MN" sz="1600" dirty="0"/>
              <a:t>даргаас ирүүлсэн хөгжлийн бодлоготой уялдсан төслийн санал болон иргэдийн Нийтийн Хурал дээр гарсан саналыг тухайн иргэдийн Нийтийн Хуралд хэлэлцүүлж, тус хурлаас эрэмбэлэгдэн гарсан төслийн жагсаалтыг </a:t>
            </a:r>
            <a:r>
              <a:rPr lang="mn-MN" sz="1600" dirty="0" smtClean="0"/>
              <a:t>сум, дүүргийн  </a:t>
            </a:r>
            <a:r>
              <a:rPr lang="mn-MN" sz="1600" dirty="0"/>
              <a:t>Засаг даргад 2 дугаар улиралд багтаан хүргүүлнэ</a:t>
            </a:r>
            <a:r>
              <a:rPr lang="en-US" sz="1600" dirty="0"/>
              <a:t>;</a:t>
            </a:r>
          </a:p>
          <a:p>
            <a:pPr marL="800100" lvl="3" indent="-342900"/>
            <a:endParaRPr lang="en-US" sz="11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90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228600"/>
            <a:ext cx="7899400" cy="533400"/>
          </a:xfrm>
        </p:spPr>
        <p:txBody>
          <a:bodyPr>
            <a:noAutofit/>
          </a:bodyPr>
          <a:lstStyle/>
          <a:p>
            <a:pPr algn="l"/>
            <a:r>
              <a:rPr lang="mn-MN" sz="36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Орон нутгийн төсөв</a:t>
            </a:r>
            <a:endParaRPr lang="en-US" sz="36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228" y="3733800"/>
            <a:ext cx="7314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Аймаг</a:t>
            </a:r>
            <a:r>
              <a:rPr lang="mn-MN" dirty="0">
                <a:latin typeface="Arial" pitchFamily="34" charset="0"/>
                <a:cs typeface="Arial" pitchFamily="34" charset="0"/>
              </a:rPr>
              <a:t>, нийслэлийн төсвийн дээд шатны төсөв нь улсын төсөв, сум, дүүргийн төсвийн дээд шатны төсөв нь аймаг, нийслэлийн төсөв байна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. /21.3/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95400" y="990600"/>
            <a:ext cx="2590800" cy="533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Улсын</a:t>
            </a:r>
            <a:r>
              <a:rPr kumimoji="0" lang="mn-MN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төсөв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407275" y="1770992"/>
            <a:ext cx="4338145" cy="1658007"/>
            <a:chOff x="381000" y="1676400"/>
            <a:chExt cx="4191000" cy="131116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927538" y="1676400"/>
              <a:ext cx="1600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mn-M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Нийслэлийн төсөв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81000" y="2362200"/>
              <a:ext cx="11430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mn-M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Сүхбаатар дүүргийн төсөв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219200" y="2377966"/>
              <a:ext cx="11430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n-MN" sz="1050" dirty="0" smtClean="0">
                  <a:latin typeface="Times New Roman" pitchFamily="18" charset="0"/>
                </a:rPr>
                <a:t>Чингэлтэй</a:t>
              </a:r>
              <a:r>
                <a:rPr kumimoji="0" lang="mn-M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дүүргийн төсөв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2748455" y="1676400"/>
              <a:ext cx="1600200" cy="4572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n-MN" sz="1400" dirty="0" smtClean="0">
                  <a:latin typeface="Times New Roman" pitchFamily="18" charset="0"/>
                </a:rPr>
                <a:t>Архангай аймгийн</a:t>
              </a:r>
              <a:r>
                <a:rPr kumimoji="0" lang="mn-M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төсөв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2362200"/>
              <a:ext cx="11430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mn-MN" sz="1050" dirty="0" smtClean="0">
                  <a:latin typeface="Times New Roman" pitchFamily="18" charset="0"/>
                </a:rPr>
                <a:t>Тариат сумын</a:t>
              </a:r>
              <a:r>
                <a:rPr kumimoji="0" lang="mn-M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төсөв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3429000" y="2362200"/>
              <a:ext cx="1143000" cy="609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mn-M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Цэнхэр</a:t>
              </a:r>
              <a:r>
                <a:rPr kumimoji="0" lang="mn-MN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сумын </a:t>
              </a:r>
              <a:r>
                <a:rPr kumimoji="0" lang="mn-MN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төсөв </a:t>
              </a: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029200" y="990600"/>
            <a:ext cx="342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mn-MN" sz="2000" b="1" dirty="0">
                <a:solidFill>
                  <a:srgbClr val="0960ED"/>
                </a:solidFill>
                <a:latin typeface="Arial" pitchFamily="34" charset="0"/>
                <a:cs typeface="Arial" pitchFamily="34" charset="0"/>
              </a:rPr>
              <a:t>Орон нутгийн төсөв </a:t>
            </a:r>
            <a:r>
              <a:rPr lang="mn-MN" sz="1600" dirty="0">
                <a:latin typeface="Arial" pitchFamily="34" charset="0"/>
                <a:cs typeface="Arial" pitchFamily="34" charset="0"/>
              </a:rPr>
              <a:t>гэж аймаг, нийслэл, сум, дүүргийн ИТХ-аас баталсан, тухайн шатны төсөвт харьяалагдах ерөнхийлөн захирагчийн бүрдүүлж, хуваарилах төсвийг </a:t>
            </a:r>
            <a:r>
              <a:rPr lang="mn-MN" sz="1600" dirty="0" smtClean="0">
                <a:latin typeface="Arial" pitchFamily="34" charset="0"/>
                <a:cs typeface="Arial" pitchFamily="34" charset="0"/>
              </a:rPr>
              <a:t>хэлнэ. /4.1.27/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>
            <a:off x="4738088" y="1762993"/>
            <a:ext cx="228600" cy="140575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Left Brace 24"/>
          <p:cNvSpPr/>
          <p:nvPr/>
        </p:nvSpPr>
        <p:spPr bwMode="auto">
          <a:xfrm>
            <a:off x="214149" y="1730265"/>
            <a:ext cx="245679" cy="140575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105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mn-MN" dirty="0">
                <a:latin typeface="Arial" pitchFamily="34" charset="0"/>
                <a:cs typeface="Arial" pitchFamily="34" charset="0"/>
              </a:rPr>
              <a:t>Орон нутгийн төсвөөр хэрэгжүүлэх чиг үүрэг, орон нутгийн төсөвт хуваарилах орлогын нэр төрлийг Төсвийн тухай  хуулиар тогтооно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. /57.1/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81600"/>
          </a:xfrm>
        </p:spPr>
        <p:txBody>
          <a:bodyPr/>
          <a:lstStyle/>
          <a:p>
            <a:pPr marL="800100" lvl="3" indent="-342900" algn="just"/>
            <a:r>
              <a:rPr lang="mn-MN" sz="1600" dirty="0" smtClean="0"/>
              <a:t>Сум, дүүргийн  Засаг </a:t>
            </a:r>
            <a:r>
              <a:rPr lang="mn-MN" sz="1600" dirty="0"/>
              <a:t>даргын Тамгын газар нь </a:t>
            </a:r>
            <a:r>
              <a:rPr lang="mn-MN" sz="1600" dirty="0" smtClean="0"/>
              <a:t>баг, хорооны иргэдийн </a:t>
            </a:r>
            <a:r>
              <a:rPr lang="mn-MN" sz="1600" dirty="0"/>
              <a:t>Нийтийн Хурлаар хэлэлцүүлсэн саналыг нэгтгэн орон нутгийн хөгжлийн бодлоготой уялдуулан, дүн шинжилгээ хийн, олонхийн санал авсан дарааллаар нь эрэмбэлж багцална</a:t>
            </a:r>
            <a:r>
              <a:rPr lang="mn-MN" sz="1600" dirty="0" smtClean="0"/>
              <a:t>:</a:t>
            </a:r>
          </a:p>
          <a:p>
            <a:pPr marL="800100" lvl="3" indent="-342900" algn="just"/>
            <a:r>
              <a:rPr lang="mn-MN" sz="1600" dirty="0" smtClean="0"/>
              <a:t>орон </a:t>
            </a:r>
            <a:r>
              <a:rPr lang="mn-MN" sz="1600" dirty="0"/>
              <a:t>нутгийн хөгжлийн сангаас хэрэгжүүлэх хөрөнгө оруулалт, хөтөлбөр, төсөл арга хэмжээг төлөвлөхөд төсөв, хөрөнгө оруулалт болон тухайн салбарыг хариуцсан мэргэжилтэнүүдийг оролцуулсан арга зүйн зөвлөмж өгч дүгнэлт гаргах үүрэг бүхий 7-оос доошгүй гишүүдээс бүрдэх ажлын хэсгийг Засаг даргын захирамжаар томилж ажиллуулна</a:t>
            </a:r>
            <a:r>
              <a:rPr lang="en-US" sz="1600" dirty="0"/>
              <a:t>;</a:t>
            </a:r>
            <a:endParaRPr lang="mn-MN" sz="1600" dirty="0" smtClean="0"/>
          </a:p>
          <a:p>
            <a:pPr marL="800100" lvl="3" indent="-342900" algn="just"/>
            <a:r>
              <a:rPr lang="mn-MN" sz="1600" dirty="0" smtClean="0"/>
              <a:t>Сум, дүүргийн Засаг дарга олон нийтээс авсан саналын дагуу хөрөнгө оруулалт, хөтөлбөр, төсөл арга хэмжээ, тэдгээрийг хэрэгжүүлэх дарааллыг олон нийтэд танилцуулан, нээлттэй хэлэлцүүлэг зохион байгуулж болно</a:t>
            </a:r>
            <a:r>
              <a:rPr lang="en-US" sz="1600" dirty="0" smtClean="0"/>
              <a:t>;</a:t>
            </a:r>
            <a:endParaRPr lang="mn-MN" sz="1600" dirty="0" smtClean="0"/>
          </a:p>
          <a:p>
            <a:pPr marL="800100" lvl="3" indent="-342900" algn="just"/>
            <a:r>
              <a:rPr lang="mn-MN" sz="1600" dirty="0" smtClean="0"/>
              <a:t>Сум, дүүргийн Засаг дарга эрэмбэлэгдсэн, орон нутгийн дунд хугацааны хөгжлийн хөтөлбөртэй уялдсан, шаардлагыг хангасан нэгдсэн жагсаалтыг гаргаж, сум, дүүргийн  иргэдийн Төлөөлөгчдийн Хуралд төсвийн төслийн хамт өргөн мэдүүлнэ</a:t>
            </a:r>
            <a:r>
              <a:rPr lang="en-US" sz="1600" dirty="0" smtClean="0"/>
              <a:t>;</a:t>
            </a:r>
            <a:endParaRPr lang="mn-MN" sz="1600" dirty="0" smtClean="0"/>
          </a:p>
          <a:p>
            <a:pPr marL="800100" lvl="3" indent="-342900" algn="just"/>
            <a:r>
              <a:rPr lang="mn-MN" sz="1600" dirty="0" smtClean="0">
                <a:solidFill>
                  <a:srgbClr val="0000FF"/>
                </a:solidFill>
              </a:rPr>
              <a:t>Сум, дүүргийн Засаг </a:t>
            </a:r>
            <a:r>
              <a:rPr lang="mn-MN" sz="1600" dirty="0">
                <a:solidFill>
                  <a:srgbClr val="0000FF"/>
                </a:solidFill>
              </a:rPr>
              <a:t>дарга </a:t>
            </a:r>
            <a:r>
              <a:rPr lang="mn-MN" sz="1600" dirty="0" smtClean="0">
                <a:solidFill>
                  <a:srgbClr val="0000FF"/>
                </a:solidFill>
              </a:rPr>
              <a:t>баг, хорооны иргэдийн </a:t>
            </a:r>
            <a:r>
              <a:rPr lang="mn-MN" sz="1600" dirty="0">
                <a:solidFill>
                  <a:srgbClr val="0000FF"/>
                </a:solidFill>
              </a:rPr>
              <a:t>Нийтийн Хурлаас баталгаажсан хөтөлбөр, төсөл, арга хэмжээ нь </a:t>
            </a:r>
            <a:r>
              <a:rPr lang="mn-MN" sz="1600" dirty="0" smtClean="0">
                <a:solidFill>
                  <a:srgbClr val="0000FF"/>
                </a:solidFill>
              </a:rPr>
              <a:t>сумын </a:t>
            </a:r>
            <a:r>
              <a:rPr lang="mn-MN" sz="1600" dirty="0">
                <a:solidFill>
                  <a:srgbClr val="0000FF"/>
                </a:solidFill>
              </a:rPr>
              <a:t>төсвөөр бие даан хэрэгжүүлэх чиг үүрэгт хамаарахгүй бол саналын жагсаалтыг тусад нь бэлтгэж </a:t>
            </a:r>
            <a:r>
              <a:rPr lang="mn-MN" sz="1600" dirty="0" smtClean="0">
                <a:solidFill>
                  <a:srgbClr val="0000FF"/>
                </a:solidFill>
              </a:rPr>
              <a:t>аймаг, нийслэлийн Засаг </a:t>
            </a:r>
            <a:r>
              <a:rPr lang="mn-MN" sz="1600" dirty="0">
                <a:solidFill>
                  <a:srgbClr val="0000FF"/>
                </a:solidFill>
              </a:rPr>
              <a:t>даргад хүргүүлж болно</a:t>
            </a:r>
            <a:r>
              <a:rPr lang="en-US" sz="1600" dirty="0">
                <a:solidFill>
                  <a:srgbClr val="0000FF"/>
                </a:solidFill>
              </a:rPr>
              <a:t>;</a:t>
            </a:r>
          </a:p>
          <a:p>
            <a:pPr marL="800100" lvl="3" indent="-342900" algn="just"/>
            <a:endParaRPr lang="mn-MN" sz="1600" dirty="0" smtClean="0"/>
          </a:p>
          <a:p>
            <a:pPr marL="800100" lvl="3" indent="-342900"/>
            <a:endParaRPr lang="en-US" sz="1600" dirty="0" smtClean="0"/>
          </a:p>
          <a:p>
            <a:pPr marL="800100" lvl="3" indent="-342900"/>
            <a:endParaRPr lang="en-US" sz="1600" dirty="0" smtClean="0"/>
          </a:p>
          <a:p>
            <a:pPr marL="800100" lvl="3" indent="-342900"/>
            <a:endParaRPr lang="en-US" sz="1600" dirty="0" smtClean="0"/>
          </a:p>
          <a:p>
            <a:pPr marL="800100" lvl="3" indent="-342900"/>
            <a:endParaRPr lang="en-US" sz="11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6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563563"/>
          </a:xfrm>
        </p:spPr>
        <p:txBody>
          <a:bodyPr/>
          <a:lstStyle/>
          <a:p>
            <a:r>
              <a:rPr lang="mn-MN" sz="2000" dirty="0" smtClean="0"/>
              <a:t>        ОРОН НУТГИЙН ХӨГЖЛИЙН САНГИЙН ХЭРЭГЖИЛТ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n-MN" sz="2000" dirty="0"/>
              <a:t>“ОРОН НУТГИЙН </a:t>
            </a:r>
            <a:r>
              <a:rPr lang="mn-MN" sz="2000" dirty="0" smtClean="0"/>
              <a:t>ХӨГЖЛИЙН САНГИЙН ЗААВАР“</a:t>
            </a:r>
            <a:endParaRPr lang="mn-MN" sz="2000" dirty="0"/>
          </a:p>
          <a:p>
            <a:pPr marL="0" indent="0" algn="ctr">
              <a:buNone/>
            </a:pPr>
            <a:r>
              <a:rPr lang="mn-MN" sz="2000" dirty="0"/>
              <a:t> </a:t>
            </a:r>
            <a:r>
              <a:rPr lang="mn-MN" sz="2000" i="1" dirty="0">
                <a:solidFill>
                  <a:srgbClr val="0070C0"/>
                </a:solidFill>
              </a:rPr>
              <a:t>/Сангийн сайдын </a:t>
            </a:r>
            <a:r>
              <a:rPr lang="mn-MN" sz="2000" i="1" dirty="0" smtClean="0">
                <a:solidFill>
                  <a:srgbClr val="0070C0"/>
                </a:solidFill>
              </a:rPr>
              <a:t>2014 </a:t>
            </a:r>
            <a:r>
              <a:rPr lang="mn-MN" sz="2000" i="1" dirty="0">
                <a:solidFill>
                  <a:srgbClr val="0070C0"/>
                </a:solidFill>
              </a:rPr>
              <a:t>оны </a:t>
            </a:r>
            <a:r>
              <a:rPr lang="mn-MN" sz="2000" i="1" dirty="0" smtClean="0">
                <a:solidFill>
                  <a:srgbClr val="0070C0"/>
                </a:solidFill>
              </a:rPr>
              <a:t>3 дугаар </a:t>
            </a:r>
            <a:r>
              <a:rPr lang="mn-MN" sz="2000" i="1" dirty="0">
                <a:solidFill>
                  <a:srgbClr val="0070C0"/>
                </a:solidFill>
              </a:rPr>
              <a:t>сарын </a:t>
            </a:r>
            <a:r>
              <a:rPr lang="mn-MN" sz="2000" i="1" dirty="0" smtClean="0">
                <a:solidFill>
                  <a:srgbClr val="0070C0"/>
                </a:solidFill>
              </a:rPr>
              <a:t>6-ны </a:t>
            </a:r>
            <a:r>
              <a:rPr lang="mn-MN" sz="2000" i="1" dirty="0">
                <a:solidFill>
                  <a:srgbClr val="0070C0"/>
                </a:solidFill>
              </a:rPr>
              <a:t>өдрийн </a:t>
            </a:r>
            <a:r>
              <a:rPr lang="mn-MN" sz="2000" i="1" dirty="0" smtClean="0">
                <a:solidFill>
                  <a:srgbClr val="0070C0"/>
                </a:solidFill>
              </a:rPr>
              <a:t>43 дугаар </a:t>
            </a:r>
            <a:r>
              <a:rPr lang="mn-MN" sz="2000" i="1" dirty="0">
                <a:solidFill>
                  <a:srgbClr val="0070C0"/>
                </a:solidFill>
              </a:rPr>
              <a:t>тушаал/ </a:t>
            </a:r>
          </a:p>
          <a:p>
            <a:pPr marL="285750" lvl="1" algn="just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mn-MN" sz="1600" dirty="0">
                <a:solidFill>
                  <a:srgbClr val="0070C0"/>
                </a:solidFill>
              </a:rPr>
              <a:t>ОНХС-ийн хөрөнгөөр хэрэгжүүлсэн хөрөнгө оруулалтыг орон нутгийн өмчид </a:t>
            </a:r>
            <a:r>
              <a:rPr lang="mn-MN" sz="1600" dirty="0" smtClean="0">
                <a:solidFill>
                  <a:srgbClr val="0070C0"/>
                </a:solidFill>
              </a:rPr>
              <a:t>бүртгэнэ.</a:t>
            </a:r>
            <a:endParaRPr lang="mn-MN" sz="1600" dirty="0">
              <a:solidFill>
                <a:srgbClr val="0070C0"/>
              </a:solidFill>
            </a:endParaRPr>
          </a:p>
          <a:p>
            <a:pPr marL="285750" lvl="1" algn="just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mn-MN" sz="1600" dirty="0" smtClean="0">
                <a:solidFill>
                  <a:srgbClr val="0070C0"/>
                </a:solidFill>
              </a:rPr>
              <a:t>ОНХС-ийн </a:t>
            </a:r>
            <a:r>
              <a:rPr lang="mn-MN" sz="1600" dirty="0">
                <a:solidFill>
                  <a:srgbClr val="0070C0"/>
                </a:solidFill>
              </a:rPr>
              <a:t>хөрөнгөөр хэрэгжүүлж буй хөрөнгө оруулалт, хөтөлбөр төсөл арга хэмжээний төлөвлөлт, санхүүжилт, гүйцэтгэлийн явцад хяналт шалгалтын байгууллагууд, тухайн орон нутгийн ИТХ-ын дэргэдэх хяналтын хороо, иргэд, иргэний нийгмийн байгууллагууд хяналт тавьж </a:t>
            </a:r>
            <a:r>
              <a:rPr lang="mn-MN" sz="1600" dirty="0" smtClean="0">
                <a:solidFill>
                  <a:srgbClr val="0070C0"/>
                </a:solidFill>
              </a:rPr>
              <a:t>ажиллана.</a:t>
            </a:r>
            <a:endParaRPr lang="mn-MN" sz="1600" i="1" dirty="0" smtClean="0">
              <a:solidFill>
                <a:srgbClr val="0070C0"/>
              </a:solidFill>
            </a:endParaRPr>
          </a:p>
          <a:p>
            <a:pPr marL="285750" lvl="1" algn="just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mn-MN" sz="1600" dirty="0" smtClean="0">
                <a:solidFill>
                  <a:srgbClr val="0070C0"/>
                </a:solidFill>
              </a:rPr>
              <a:t>ОНХС-аас </a:t>
            </a:r>
            <a:r>
              <a:rPr lang="mn-MN" sz="1600" dirty="0">
                <a:solidFill>
                  <a:srgbClr val="0070C0"/>
                </a:solidFill>
              </a:rPr>
              <a:t>хэрэгжих хөтөлбөр, төсөл, арга хэмжээг олон нийтийн оролцоотой худалдан авах гэрээний хэрэгжилтэд захиалагч болон хууль, хяналтын байгууллага, иргэд хяналт тавьж </a:t>
            </a:r>
            <a:r>
              <a:rPr lang="mn-MN" sz="1600" dirty="0" smtClean="0">
                <a:solidFill>
                  <a:srgbClr val="0070C0"/>
                </a:solidFill>
              </a:rPr>
              <a:t>ажиллана.</a:t>
            </a:r>
          </a:p>
          <a:p>
            <a:pPr marL="285750" lvl="1" algn="just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mn-MN" sz="1600" dirty="0" smtClean="0">
                <a:solidFill>
                  <a:srgbClr val="0070C0"/>
                </a:solidFill>
              </a:rPr>
              <a:t>Аймаг</a:t>
            </a:r>
            <a:r>
              <a:rPr lang="mn-MN" sz="1600" dirty="0">
                <a:solidFill>
                  <a:srgbClr val="0070C0"/>
                </a:solidFill>
              </a:rPr>
              <a:t>, нийслэлийн ЗДТГ нь аймаг, нийслэлийн түвшинд, сум, дүүргийн ОНХС-ийн хэрэгжилтийг санхүүгийн болон бусад  хяналт-шинжилгээ, үнэлгээний үзүүлэлтээр мэдээлийн сан байгуулах, мэдээлийн санг холбогдох </a:t>
            </a:r>
            <a:r>
              <a:rPr lang="mn-MN" sz="1600" dirty="0" smtClean="0">
                <a:solidFill>
                  <a:srgbClr val="0070C0"/>
                </a:solidFill>
              </a:rPr>
              <a:t>мэдээллээр </a:t>
            </a:r>
            <a:r>
              <a:rPr lang="mn-MN" sz="1600" dirty="0">
                <a:solidFill>
                  <a:srgbClr val="0070C0"/>
                </a:solidFill>
              </a:rPr>
              <a:t>тогтмол баяжуулж байх, Сангийн яамны </a:t>
            </a:r>
            <a:r>
              <a:rPr lang="mn-MN" sz="1600" strike="sngStrike" dirty="0">
                <a:solidFill>
                  <a:srgbClr val="0070C0"/>
                </a:solidFill>
              </a:rPr>
              <a:t>ОНХНС-ийн хэлтэс, </a:t>
            </a:r>
            <a:r>
              <a:rPr lang="mn-MN" sz="1600" dirty="0">
                <a:solidFill>
                  <a:srgbClr val="0070C0"/>
                </a:solidFill>
              </a:rPr>
              <a:t>улсын нэгдсэн мэдээллийн санд аймаг, нийслэлийн нэгдсэн мэдээг оруулж, иж бүрэн мэдээллийн </a:t>
            </a:r>
            <a:r>
              <a:rPr lang="mn-MN" sz="1600" dirty="0" smtClean="0">
                <a:solidFill>
                  <a:srgbClr val="0070C0"/>
                </a:solidFill>
              </a:rPr>
              <a:t>сан </a:t>
            </a:r>
            <a:r>
              <a:rPr lang="mn-MN" sz="1600" dirty="0">
                <a:solidFill>
                  <a:srgbClr val="0070C0"/>
                </a:solidFill>
              </a:rPr>
              <a:t>бүрдүүлнэ.</a:t>
            </a: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63563"/>
          </a:xfrm>
        </p:spPr>
        <p:txBody>
          <a:bodyPr/>
          <a:lstStyle/>
          <a:p>
            <a:r>
              <a:rPr lang="mn-MN" sz="2000" dirty="0">
                <a:latin typeface="Arial" pitchFamily="34" charset="0"/>
                <a:cs typeface="Arial" pitchFamily="34" charset="0"/>
              </a:rPr>
              <a:t>ОРОН НУТГИЙН ХӨГЖЛИЙН САНГИЙН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ТАЙЛАГНАЛ, МЭДЭЭЛЭЛ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029200"/>
          </a:xfrm>
        </p:spPr>
        <p:txBody>
          <a:bodyPr/>
          <a:lstStyle/>
          <a:p>
            <a:pPr>
              <a:buNone/>
            </a:pPr>
            <a:r>
              <a:rPr lang="mn-MN" sz="2000" dirty="0" smtClean="0"/>
              <a:t>   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ОРОН НУТГИЙН ХӨГЖЛИЙН САНГИЙН ЗААВАР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“  </a:t>
            </a:r>
            <a:r>
              <a:rPr lang="mn-MN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/Сангийн сайдын 2014 оны 3 дугаар сарын 6-ны өдрийн 43 дугаар тушаал/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Сум</a:t>
            </a: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дүүргийн ОНХС-ийн хэрэгжилтийн явцын хагас жилийн тайланг жил бүрийн 7 дугаар сарын 10-ний дотор, бүтэн жилийн тайланг дараа оны 2 дугаар сарын 1-ний дотор аймаг, нийслэлийн ЗДТГ-ын Хөгжлийн бодлогын хэлтсийн даргаар ахлуулсан ажлын хэсгийг Засаг даргын захирамжаар тухай бүр томилж </a:t>
            </a: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ажиллуулна.</a:t>
            </a:r>
            <a:endParaRPr lang="mn-MN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Ажлын </a:t>
            </a: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хэсэг ОНХС-ийн хэрэгжилтийн байдалд дүгнэлт өгөн, цаашид хэрэгжүүлэх арга хэмжээний санал, зөвлөмжийг сум, дүүрэг бүрээр гарган аймаг, нийслэлийн Засаг даргад танилцуулж, шаардлагтай бол тухайн шатны ИТХ-аар жил бүрийн 2 дугаар сарын 25-ны дотор </a:t>
            </a: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хэлэлцүүлнэ.</a:t>
            </a:r>
            <a:endParaRPr lang="mn-MN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Аймаг</a:t>
            </a: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нийслэл ОНХС-ийн хэрэгжилтийн үр дүнгийн хэрэгжилтийн жилийн тайлан, гарсан зөвлөмжийн хамт жил бүрийн 3 дугаар сарын 10-ны дотор Сангийн яамны  Орон нутгийн хөгжлийн нэгдсэн сангийн хэлтэст ирүүлнэ.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5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563563"/>
          </a:xfrm>
        </p:spPr>
        <p:txBody>
          <a:bodyPr/>
          <a:lstStyle/>
          <a:p>
            <a:pPr algn="ctr"/>
            <a:r>
              <a:rPr lang="mn-MN" sz="2800" dirty="0" smtClean="0"/>
              <a:t>ОНХС-ИЙН МЭДЭЭЛЛИЙН СИСТЕМ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mn-MN" u="sng" dirty="0" smtClean="0"/>
              <a:t>ОНХС-ийн систем: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10.11.11.58</a:t>
            </a:r>
            <a:r>
              <a:rPr lang="mn-MN" u="sng" dirty="0" smtClean="0"/>
              <a:t> </a:t>
            </a:r>
            <a:r>
              <a:rPr lang="mn-MN" dirty="0" smtClean="0"/>
              <a:t>цахим хаягаар ОНХС-ийн мэдээ, тайлан оруулах эрхтэй хэрэглэгчид нэвтэрнэ.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http://www.tusuv-oronnutag.mn</a:t>
            </a:r>
            <a:r>
              <a:rPr lang="en-US" dirty="0" smtClean="0">
                <a:hlinkClick r:id="rId3"/>
              </a:rPr>
              <a:t>/</a:t>
            </a:r>
            <a:r>
              <a:rPr lang="mn-MN" dirty="0" smtClean="0"/>
              <a:t>  цахим хаягаар олон нийтэд харагдах хэсэг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407"/>
          </a:xfrm>
        </p:spPr>
        <p:txBody>
          <a:bodyPr>
            <a:normAutofit/>
          </a:bodyPr>
          <a:lstStyle/>
          <a:p>
            <a:r>
              <a:rPr lang="mn-MN" sz="3200" dirty="0">
                <a:latin typeface="Arial" pitchFamily="34" charset="0"/>
                <a:cs typeface="Arial" pitchFamily="34" charset="0"/>
              </a:rPr>
              <a:t>ОНХС-д тулгамдаж буй асуудлууд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387975"/>
          </a:xfrm>
        </p:spPr>
        <p:txBody>
          <a:bodyPr/>
          <a:lstStyle/>
          <a:p>
            <a:pPr marL="0" indent="0">
              <a:buNone/>
            </a:pPr>
            <a:r>
              <a:rPr lang="mn-MN" sz="2000" u="sng" dirty="0" smtClean="0"/>
              <a:t>ОНХС-ийн төлөвлөлт, хэрэгжилтэд иргэдийн оролцоог хангах:</a:t>
            </a:r>
          </a:p>
          <a:p>
            <a:r>
              <a:rPr lang="mn-MN" sz="2000" dirty="0" smtClean="0"/>
              <a:t>Иргэдэд мэдээлэл дутмаг</a:t>
            </a:r>
          </a:p>
          <a:p>
            <a:r>
              <a:rPr lang="mn-MN" sz="2000" dirty="0" smtClean="0"/>
              <a:t>ОНХС-ийн талаар ойлголтгүй</a:t>
            </a:r>
          </a:p>
          <a:p>
            <a:r>
              <a:rPr lang="mn-MN" sz="2000" dirty="0" smtClean="0"/>
              <a:t>Санал авах үйл явц ил тод бус</a:t>
            </a:r>
          </a:p>
          <a:p>
            <a:r>
              <a:rPr lang="mn-MN" sz="2000" dirty="0" smtClean="0"/>
              <a:t>Баг, хорооны удирдлага, ажилтнуудын чадавх сул</a:t>
            </a:r>
            <a:endParaRPr lang="mn-MN" sz="2000" dirty="0"/>
          </a:p>
          <a:p>
            <a:pPr marL="0" indent="0">
              <a:buNone/>
            </a:pPr>
            <a:r>
              <a:rPr lang="mn-MN" sz="2000" u="sng" dirty="0" smtClean="0"/>
              <a:t>Орон нутгийн хөгжлийн сангийн хөрөнгөөр бий болсон хөрөнгийн хувьд: </a:t>
            </a:r>
          </a:p>
          <a:p>
            <a:r>
              <a:rPr lang="mn-MN" sz="2000" dirty="0" smtClean="0"/>
              <a:t> бүртгэл,ашиглалттай холбоотой урсгал зардал, сайжруулалтыг хэрхэн шийдвэрлэж байх талаар хууль эрх зүйн орчны шинэчлэлийг хийх</a:t>
            </a:r>
          </a:p>
          <a:p>
            <a:pPr marL="0" indent="0">
              <a:buNone/>
            </a:pPr>
            <a:r>
              <a:rPr lang="mn-MN" sz="2000" u="sng" dirty="0" smtClean="0"/>
              <a:t>ОНХС-ийн хэрэгжилтийн явцад тавих хяналт:</a:t>
            </a:r>
          </a:p>
          <a:p>
            <a:r>
              <a:rPr lang="mn-MN" sz="2000" dirty="0" smtClean="0"/>
              <a:t>Иргэдийн оролцоог нэмэгдүүлэх</a:t>
            </a:r>
          </a:p>
          <a:p>
            <a:r>
              <a:rPr lang="mn-MN" sz="2000" dirty="0"/>
              <a:t>Иргэдийн хяналтын бүлгийг идэвхжүүлэх, урамшуулах</a:t>
            </a:r>
          </a:p>
          <a:p>
            <a:r>
              <a:rPr lang="mn-MN" sz="2000" dirty="0" smtClean="0"/>
              <a:t>ОНХС-ийн зарцуулалт, гүйцэтгэлийг цахим хуудсаар дэлгэрэнгүй мэдээлэх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91400" cy="563563"/>
          </a:xfrm>
        </p:spPr>
        <p:txBody>
          <a:bodyPr/>
          <a:lstStyle/>
          <a:p>
            <a:r>
              <a:rPr lang="mn-MN" sz="2400" dirty="0"/>
              <a:t>ОНХС-ийн хэрэгжилтийг сайжруулах талаар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445242"/>
              </p:ext>
            </p:extLst>
          </p:nvPr>
        </p:nvGraphicFramePr>
        <p:xfrm>
          <a:off x="381000" y="1600200"/>
          <a:ext cx="2376020" cy="3969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635498"/>
              </p:ext>
            </p:extLst>
          </p:nvPr>
        </p:nvGraphicFramePr>
        <p:xfrm>
          <a:off x="2819400" y="1752600"/>
          <a:ext cx="5910943" cy="457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1143000"/>
            <a:ext cx="6172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mn-M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Жилийн гүйцэтгэлийн үнэлгээний үр </a:t>
            </a:r>
            <a:r>
              <a:rPr lang="mn-M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дүн /2016/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609600"/>
            <a:ext cx="440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>
              <a:buClr>
                <a:schemeClr val="hlink"/>
              </a:buClr>
              <a:buNone/>
            </a:pPr>
            <a:r>
              <a:rPr lang="mn-MN" b="1" dirty="0">
                <a:solidFill>
                  <a:srgbClr val="1A3675"/>
                </a:solidFill>
              </a:rPr>
              <a:t>ТОГТВОРТОЙ АМЬЖИРГАА-3 ТӨСӨЛ</a:t>
            </a:r>
          </a:p>
        </p:txBody>
      </p:sp>
    </p:spTree>
    <p:extLst>
      <p:ext uri="{BB962C8B-B14F-4D97-AF65-F5344CB8AC3E}">
        <p14:creationId xmlns:p14="http://schemas.microsoft.com/office/powerpoint/2010/main" val="30618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2400" dirty="0"/>
              <a:t>ОНХС-ийн хэрэгжилтийг сайжруулах талаар</a:t>
            </a: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59729"/>
              </p:ext>
            </p:extLst>
          </p:nvPr>
        </p:nvGraphicFramePr>
        <p:xfrm>
          <a:off x="533400" y="2144487"/>
          <a:ext cx="17526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03213"/>
              </p:ext>
            </p:extLst>
          </p:nvPr>
        </p:nvGraphicFramePr>
        <p:xfrm>
          <a:off x="2874308" y="2258785"/>
          <a:ext cx="6008435" cy="358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1219200"/>
            <a:ext cx="7086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mn-M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Жилийн гүйцэтгэлийн үнэлгээний үр </a:t>
            </a:r>
            <a:r>
              <a:rPr lang="mn-MN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дүн /2016/</a:t>
            </a:r>
            <a:endParaRPr lang="en-US" sz="16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2087-8ABF-41B6-BABD-656686130C8A}" type="slidenum">
              <a:rPr lang="mn-MN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mn-MN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040703" y="187388"/>
          <a:ext cx="6320802" cy="645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11201310" imgH="8582092" progId="Excel.Sheet.12">
                  <p:embed/>
                </p:oleObj>
              </mc:Choice>
              <mc:Fallback>
                <p:oleObj name="Worksheet" r:id="rId4" imgW="11201310" imgH="8582092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703" y="187388"/>
                        <a:ext cx="6320802" cy="64565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6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БУЛГАН АЙМГИЙН ОНХС-ГИЙН ХЭРЭГЖИЛТ ДУНДЖААР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3185" y="2028306"/>
            <a:ext cx="20199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Булган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аймгийн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нийт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сумдын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ОНХС-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гийн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хэрэгжилтийг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аймгийн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түвшинд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авч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үзвэл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улсын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дундажаас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2%-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иар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өндөр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үзүүлэлттэй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байна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28650" y="2028304"/>
          <a:ext cx="5657850" cy="394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57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65126"/>
            <a:ext cx="81978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  <a:cs typeface="Times New Roman"/>
              </a:rPr>
              <a:t>БУЛГАН АЙМГИЙН ОНХС-ГИЙН ХЭРЭГЖИЛТ БҮЛГЭЭР</a:t>
            </a:r>
            <a:endParaRPr lang="en-US" sz="3600" dirty="0">
              <a:latin typeface="+mn-lt"/>
              <a:cs typeface="Times New Roman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773083" y="1956695"/>
          <a:ext cx="5848004" cy="397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60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mn-MN" sz="32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sz="32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</a:br>
            <a:r>
              <a:rPr lang="mn-MN" sz="36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  <a:t>Орон нутгийн төсвийн шинэчлэл</a:t>
            </a:r>
            <a:br>
              <a:rPr lang="mn-MN" sz="36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</a:br>
            <a:endParaRPr lang="en-US" sz="3600" b="1" dirty="0">
              <a:solidFill>
                <a:srgbClr val="104DD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Татварын хувь хэмжээг тогтоох орон нутгийн эрх мэдэл нэмэгдсэн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Зарлагын хуваарилалт илүү тодорхой болсон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ОНХС-аар дамжуулан орон нутаг хөрөнгө оруулалт хийх боломжтой болсон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Төсвийн шийдвэрт нутгийн иргэдийн оролцох оролцоо нэмэгдсэн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Орон нутгийн эрх мэдэл, үүрэг хариуцлага нэмэгдсэн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6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63" y="388220"/>
            <a:ext cx="7673687" cy="6678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+mn-lt"/>
                <a:cs typeface="Times New Roman"/>
              </a:rPr>
              <a:t>БУЛГАН АЙМГИЙН ОНХС-ГИЙН ХЭРЭГЖИЛТ БҮЛГЭЭР</a:t>
            </a:r>
            <a:endParaRPr lang="en-US" sz="3600" dirty="0">
              <a:latin typeface="+mn-lt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13" y="1429789"/>
            <a:ext cx="6372549" cy="5303520"/>
          </a:xfrm>
        </p:spPr>
      </p:pic>
    </p:spTree>
    <p:extLst>
      <p:ext uri="{BB962C8B-B14F-4D97-AF65-F5344CB8AC3E}">
        <p14:creationId xmlns:p14="http://schemas.microsoft.com/office/powerpoint/2010/main" val="2659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mn-MN" sz="3600" dirty="0" smtClean="0">
                <a:latin typeface="+mn-lt"/>
              </a:rPr>
              <a:t>БУЛГАН АЙМГИЙН СУМДЫН НИЙТЛЭГ АСУУДЛУУД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2087-8ABF-41B6-BABD-656686130C8A}" type="slidenum">
              <a:rPr lang="mn-MN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mn-MN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345241"/>
              </p:ext>
            </p:extLst>
          </p:nvPr>
        </p:nvGraphicFramePr>
        <p:xfrm>
          <a:off x="628650" y="1423564"/>
          <a:ext cx="7886700" cy="5376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885"/>
                <a:gridCol w="613881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dirty="0" smtClean="0">
                          <a:latin typeface="+mn-lt"/>
                        </a:rPr>
                        <a:t>ОНХС-гийн төсөл арга хэмжээг эрэмбэлэхэд олон нийтийн оролцоог хангаж буй байдал</a:t>
                      </a:r>
                      <a:endParaRPr lang="mn-MN" sz="1200" b="0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mn-MN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ОНХС-аар 2017 онд хэрэгжүүлэх хөтөлбөр, төсөл, арга хэмжээг БИНХ-аар хэлэлцэж эрэмбэлэх асуудал сум болгонд харилцан адилгүй байна. 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mn-MN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2017 онд хийгдэх ажлыг БИНХ хийж ОНХС-ийн асуудлыг огт хэлэлцээгүй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dirty="0" smtClean="0">
                          <a:latin typeface="+mn-lt"/>
                        </a:rPr>
                        <a:t>Төсвийн төлөвлөлт, бэлтгэлийг хангаж буй байдал</a:t>
                      </a:r>
                      <a:endParaRPr lang="en-US" sz="1200" b="0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ОНХС-ийн асуудлыг зохион байгуулах ажлын хэсэг байгуулагдсан байна. 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Ажлын хэсгийн гишүүд жилд 1-3 удаа  хуралдаж асуудлыг хэлэлцдэг байна. 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Ажлын хэсгийн эрэмбэлсэн жагсаалтад орсон хөтөлбөр, төсөл, арга хэмжээ бүрийг тодорхойлох маягтын дагуу цөөн хэдэн сумд бэлтгэсэн байсан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dirty="0" smtClean="0">
                          <a:latin typeface="+mn-lt"/>
                        </a:rPr>
                        <a:t>Төсвийн талаар олон нийтэд ил тод мэдээлж буй байдал</a:t>
                      </a:r>
                      <a:endParaRPr lang="mn-MN" sz="1200" b="0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 pitchFamily="18" charset="0"/>
                        </a:rPr>
                        <a:t> Төсөвтэй холбоотой мэдээллийг сумын ЗДТГ-ын дотор болон гадаа байрлах мэдээллийн самбарт байршуулахаас гадна сумын цахим хуудас, шилэн дансны цахим хуудсанд тавьдаг байна. 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 pitchFamily="18" charset="0"/>
                        </a:rPr>
                        <a:t>   Ихэнх сумд  шилэн дансанд мэдээллээ бүрэн оруулаагүй, зарим сумд  зөрүүтэй оруулсан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dirty="0" smtClean="0">
                          <a:latin typeface="+mn-lt"/>
                        </a:rPr>
                        <a:t>Төсвийн гүйцэтгэл</a:t>
                      </a:r>
                      <a:endParaRPr lang="mn-MN" sz="1200" b="0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  Бүх сумд ОНХС-аар худалдан авалт хийхдээ хуульд заасны дагуу үнэлгээний хороо байгуулсан байв. 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  Тендерийн баримт бичгийн шалгуур үзүүлэлтийг хангасан 9 сум байна.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dirty="0" smtClean="0">
                          <a:latin typeface="+mn-lt"/>
                        </a:rPr>
                        <a:t>Төсвийн гүйцэтгэлд хяналт-шинжилгээ, хяналт шалгалт хийсэн байдал </a:t>
                      </a:r>
                      <a:endParaRPr lang="mn-MN" sz="1200" b="0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Ихэнх сумд 2016 онд хэрэгжих хөтөлбөр, мэдээллээ бүрэн оруулаагүй.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ИТХ-ын дэргэдэх хяналтын хороо болон, иргэн, иргэний нийгмийн байгууллагаас хийсэн хяналт үнэлгээ тун хангалтгүй байлаа</a:t>
                      </a:r>
                      <a:endParaRPr lang="en-US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0" dirty="0" smtClean="0">
                          <a:latin typeface="+mn-lt"/>
                        </a:rPr>
                        <a:t>ОНХС-гаар бий болсон хөрөнгийн бүртгэл</a:t>
                      </a:r>
                      <a:endParaRPr lang="mn-MN" sz="1200" b="0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5 суманд ажил хүлээн авах комисс томилсон захирамж гараагүй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ОНХС-аар хийгдсэн биет хөрөнгийг сумын өмчид бүртгэх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mn-MN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Засаг  даргын захирамж ихэнх сумдад гардаггүй, холбогдох байгууллагад нь хуваарилж балансад бүртгэдэг, үндсэн хөрөнгийг  орлогод авдаг байна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3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УВС АЙМГИЙН ОНХС-ГИЙН ХЭРЭГЖИЛТ ДУНДЖААР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3185" y="2028306"/>
            <a:ext cx="20199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Увс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аймгийн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нийт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сумдын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ОНХС-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гийн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хэрэгжилтийг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аймгийн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түвшинд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авч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үзвэл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улсын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дундажаас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3%-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иар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бага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үзүүлэлттэй</a:t>
            </a:r>
            <a:r>
              <a:rPr lang="en-US" sz="20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байна</a:t>
            </a:r>
            <a:r>
              <a:rPr lang="en-US" sz="20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047403" y="2403475"/>
          <a:ext cx="5239097" cy="324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7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65126"/>
            <a:ext cx="81978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УВС АЙМГИЙН ОНХС-ГИЙН ХЭРЭГЖИЛТ БҮЛГЭЭР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23702" y="1835943"/>
          <a:ext cx="6239644" cy="4365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70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63" y="388220"/>
            <a:ext cx="7673687" cy="6678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+mn-lt"/>
                <a:cs typeface="Times New Roman" panose="02020603050405020304" pitchFamily="18" charset="0"/>
              </a:rPr>
              <a:t>УВС АЙМГИЙН ОНХС-ГИЙН ХЭРЭГЖИЛТ БҮЛГЭЭР</a:t>
            </a:r>
            <a:endParaRPr lang="en-US" sz="3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91" y="1303507"/>
            <a:ext cx="5992086" cy="5545479"/>
          </a:xfrm>
        </p:spPr>
      </p:pic>
    </p:spTree>
    <p:extLst>
      <p:ext uri="{BB962C8B-B14F-4D97-AF65-F5344CB8AC3E}">
        <p14:creationId xmlns:p14="http://schemas.microsoft.com/office/powerpoint/2010/main" val="283132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49275"/>
          </a:xfrm>
        </p:spPr>
        <p:txBody>
          <a:bodyPr>
            <a:normAutofit/>
          </a:bodyPr>
          <a:lstStyle/>
          <a:p>
            <a:pPr algn="ctr"/>
            <a:r>
              <a:rPr lang="mn-MN" sz="2800" dirty="0" smtClean="0">
                <a:latin typeface="+mn-lt"/>
              </a:rPr>
              <a:t>УВС АЙМГИЙН СУМДЫН НИЙТЛЭГ АСУУДЛУУД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82087-8ABF-41B6-BABD-656686130C8A}" type="slidenum">
              <a:rPr lang="mn-MN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mn-MN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319475"/>
              </p:ext>
            </p:extLst>
          </p:nvPr>
        </p:nvGraphicFramePr>
        <p:xfrm>
          <a:off x="628650" y="914396"/>
          <a:ext cx="8017329" cy="66293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8234"/>
                <a:gridCol w="6459095"/>
              </a:tblGrid>
              <a:tr h="835479">
                <a:tc>
                  <a:txBody>
                    <a:bodyPr/>
                    <a:lstStyle/>
                    <a:p>
                      <a:pPr marL="0" marR="0" indent="0" algn="ctr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1" dirty="0" smtClean="0">
                          <a:latin typeface="+mn-lt"/>
                        </a:rPr>
                        <a:t>ОНХС-гийн төсөл арга хэмжээг эрэмбэлэхэд олон нийтийн оролцоог хангаж буй байдал</a:t>
                      </a:r>
                      <a:endParaRPr lang="mn-MN" sz="1200" b="1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2017 онд хийгдэх ажлуудыг  төлөвлөсөн  сум байхгүй байна /9-р сард хийгддэг/.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Иргэдээс ирүүлсэн саналыг БИНХ-аар хэлэлцүүлэхдээ төсөвт өртөг, үр ашгийн  тооцоолол зэрэг  мэдээллийг урьдчилан бэлтгэдэггүй</a:t>
                      </a: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Иргэдийн саналыг огт авдаггүй, зөвхөн төсөвт байгууллагын хүргүүлсэн ажлын жагсаалтыг ОНХС-ийн хөрөнгөөр санхүүжүүлдэг сум байна</a:t>
                      </a: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835479">
                <a:tc>
                  <a:txBody>
                    <a:bodyPr/>
                    <a:lstStyle/>
                    <a:p>
                      <a:pPr marL="0" marR="0" indent="0" algn="ctr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1" dirty="0" smtClean="0">
                          <a:latin typeface="+mn-lt"/>
                        </a:rPr>
                        <a:t>Төсвийн төлөвлөлт, бэлтгэлийг хангаж буй байдал</a:t>
                      </a:r>
                      <a:endParaRPr lang="en-US" sz="1200" b="1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Засаг даргын захирамжаар байгуулагдсан ажлыг хэсэг багуудаас ирсэн саналуудыг нэгтгэн эрэмбэлэх ажлыг хийсэн, хурлын тэмдэглэлтэй байгаа боловч тэмдэглэл шаардлага хангахгүй  байна.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Сумдын ажлын хэсэг 244-р журмын 3 дугаар хавсралтыг маягтын дагуу бэлтгээгүй байлаа. 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Ховд сумын ажлын хэсгийн  эрэмбэлэн боловсруулсан төсөл хөтөлбөрийн  жагсаалт БИНХ-аас гарсан саналтай нийцэж, бусад сумынх  нийцэхгүй байна.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ОНХС-ийн хөрөнгөөр хийх төсөл арга хэмжээний жагсаалтыг зохих журмын дагуу ИТХ баталдаг боловч хурлаар ОНХС-ийн хөрөнгөөр хийгдэх ажил үйлчилгээ, хөтөлбөр төслийг нэг бүрчлэн хэлэлцдэггүй .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835479">
                <a:tc>
                  <a:txBody>
                    <a:bodyPr/>
                    <a:lstStyle/>
                    <a:p>
                      <a:pPr marL="0" marR="0" indent="0" algn="ctr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1" dirty="0" smtClean="0">
                          <a:latin typeface="+mn-lt"/>
                        </a:rPr>
                        <a:t>Төсвийн талаар олон нийтэд ил тод мэдээлж буй байдал</a:t>
                      </a:r>
                      <a:endParaRPr lang="mn-MN" sz="1200" b="1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Дийлэнх сумдад төсвийн талаар ил тод мэдээлэх байдал хангалттай байсан. 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Төсөв батлах ИТХ-д иргэний төлөөлөл урьж оролцуулсан 9 сум байсан.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Сум бүр ЗДТГ-ын байранд  ил тод  мэдээллийн самбарт  төсөвтэй холбоотой мэдээллийг  тавьдаг.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Интернетийн хүчин чадал болон хариуцсан мэргэжилтний ур чадвараас хамааран алслагдмал сумдын хувьд шилэн  дансанд хугацаанд мэдээлэл оруулж чадахгүй байна.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835479">
                <a:tc>
                  <a:txBody>
                    <a:bodyPr/>
                    <a:lstStyle/>
                    <a:p>
                      <a:pPr marL="0" marR="0" indent="0" algn="ctr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1" dirty="0" smtClean="0">
                          <a:latin typeface="+mn-lt"/>
                        </a:rPr>
                        <a:t>Төсвийн гүйцэтгэл</a:t>
                      </a:r>
                      <a:endParaRPr lang="mn-MN" sz="1200" b="1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Баруунтуруун, Өмнөговь  сумд  ОНХС-ийн хөрөнгийг хуульд заасан чиг үүргийн дагуу зарцууулжээ.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Дийлэнх сум ОНХС-ийн хөрөнгөөр хийгдсэн ажилд холбогдох мэргэжилтний үнэлгээ, тайлан байхгүй ч санхүүжилтийг олгодог байдал түгээмэл байлаа. 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ОНХС-ийн хөрөнгөөр хийгдсэн ажилд  явцын хяналт, шалгалт  хийх байдал хангалтгүй, нотлох баримт байхгүй байна.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Барилга байгууламж, тоног төхөөрөмжийг  мэргэжлийн бус хүмүүс хяналт хийж, хүлээж авч байгаа нь ажлын чанарт  сөргөөр нөлөөлж байна.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835479">
                <a:tc>
                  <a:txBody>
                    <a:bodyPr/>
                    <a:lstStyle/>
                    <a:p>
                      <a:pPr marL="0" marR="0" indent="0" algn="ctr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1" dirty="0" smtClean="0">
                          <a:latin typeface="+mn-lt"/>
                        </a:rPr>
                        <a:t>Төсвийн гүйцэтгэлд хяналт-шинжилгээ, хяналт шалгалт хийсэн байдал </a:t>
                      </a:r>
                      <a:endParaRPr lang="mn-MN" sz="1200" b="1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Зүүнхангай, Малчин, Давст, Сагил болон Өмнөговь  сумдын  хувьд  ОНХС-ийн дансны  үлдэгдэл болон төрийн сангийн  дансны үлдэгдэл таарч байна.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ИТХ-ын дэргэд Хяналтын зөвлөл ажилладаг сум байхгүй байсан.</a:t>
                      </a:r>
                      <a:r>
                        <a:rPr kumimoji="0" lang="mn-MN" sz="105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 pitchFamily="18" charset="0"/>
                        </a:rPr>
                        <a:t>Иргэний нийгмийн байгууллага нь ахмадын холбоо, эмэгтэйчүүдийн зөвлөлөөс хэтрэхгүй байна,  төлөөллийг хяналтын зөвлөлд оролцуулж оролцоог хангах шаардлагатай. 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835479">
                <a:tc>
                  <a:txBody>
                    <a:bodyPr/>
                    <a:lstStyle/>
                    <a:p>
                      <a:pPr marL="0" marR="0" indent="0" algn="ctr" defTabSz="9142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200" b="1" dirty="0" smtClean="0">
                          <a:latin typeface="+mn-lt"/>
                        </a:rPr>
                        <a:t>ОНХС-гаар бий болсон хөрөнгийн бүртгэл</a:t>
                      </a:r>
                      <a:endParaRPr lang="mn-MN" sz="1200" b="1" dirty="0" smtClean="0">
                        <a:latin typeface="+mn-lt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  <a:tab pos="257683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 pitchFamily="18" charset="0"/>
                        </a:rPr>
                        <a:t>ОНХС-ийн хөрөнгөөр бий болсон өмч хөрөнгө ЗДТГ-ын өмчид бүртгэгдсэн ч хариуцах эзэн нь тодорхойгүй байна.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457200" algn="l"/>
                          <a:tab pos="2576830" algn="l"/>
                        </a:tabLst>
                        <a:defRPr/>
                      </a:pPr>
                      <a:r>
                        <a:rPr kumimoji="0" lang="mn-MN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 pitchFamily="18" charset="0"/>
                        </a:rPr>
                        <a:t>ОНХС-ийн хөрөнгөөр баригдсан нийтийн эзэмшлийн зарим эд зүйлийн засвар үйлчилгээний зардал тусгагддаггүй нь тухайн бүтээн байгуулалтыг тууштай ашиглахад сөрөг асуудал үүсдэг. </a:t>
                      </a:r>
                      <a:endParaRPr kumimoji="0" lang="en-US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3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5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mn-MN" sz="3600" b="1" dirty="0" smtClean="0">
                <a:latin typeface="Times New Roman" pitchFamily="18" charset="0"/>
                <a:cs typeface="Times New Roman" pitchFamily="18" charset="0"/>
              </a:rPr>
              <a:t>Анхаарал тавьсанд баярлалаа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6EAF-4A5B-4DC3-A904-C79472B1AE4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>
            <a:noAutofit/>
          </a:bodyPr>
          <a:lstStyle/>
          <a:p>
            <a:r>
              <a:rPr lang="mn-MN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</a:br>
            <a:r>
              <a:rPr lang="mn-MN" sz="3200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  <a:t>Төсөв хоорондын харилцаа /56.1/</a:t>
            </a:r>
            <a:r>
              <a:rPr lang="mn-MN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mn-MN" b="1" dirty="0" smtClean="0">
                <a:solidFill>
                  <a:srgbClr val="104DD6"/>
                </a:solidFill>
                <a:latin typeface="Arial" pitchFamily="34" charset="0"/>
                <a:cs typeface="Arial" pitchFamily="34" charset="0"/>
              </a:rPr>
            </a:br>
            <a:endParaRPr lang="en-US" b="1" dirty="0">
              <a:solidFill>
                <a:srgbClr val="104DD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73563"/>
          </a:xfrm>
        </p:spPr>
        <p:txBody>
          <a:bodyPr>
            <a:normAutofit/>
          </a:bodyPr>
          <a:lstStyle/>
          <a:p>
            <a:pPr algn="just"/>
            <a:r>
              <a:rPr lang="mn-MN" sz="2200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оод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шатны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төсвийн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үндсэн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тэнцлийн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алдагдлыг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санхүүжүүлэхэд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зориулан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дээд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шатны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төсвөөс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олгох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санхүүгийн</a:t>
            </a:r>
            <a:r>
              <a:rPr lang="en-US" sz="2200" b="1" dirty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дэмжлэг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mn-MN" sz="2200" dirty="0" err="1">
                <a:latin typeface="Arial" pitchFamily="34" charset="0"/>
                <a:cs typeface="Arial" pitchFamily="34" charset="0"/>
              </a:rPr>
              <a:t>Д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оод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шатны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төсвийн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хөрөнгө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оруулалт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хөтөлбөр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төсөл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арга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хэмжээг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хэрэгжүүлэхэд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нь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зориулж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дээд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шатны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төсвөөс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олгох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орлогын</a:t>
            </a:r>
            <a:r>
              <a:rPr lang="en-US" sz="2200" b="1" dirty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шилжүүлэг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mn-MN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Засгийн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газрын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хэрэгжүүлэх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зарим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чиг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үүргийг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орон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нутаг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төлөөлөн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хэрэгжүүлэхэд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зориулж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улсын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төсвөөс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олгох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тусгай</a:t>
            </a:r>
            <a:r>
              <a:rPr lang="en-US" sz="2200" b="1" dirty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зориулалтын</a:t>
            </a:r>
            <a:r>
              <a:rPr lang="en-US" sz="2200" b="1" dirty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шилжүүлэг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979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98080" cy="884238"/>
          </a:xfrm>
        </p:spPr>
        <p:txBody>
          <a:bodyPr>
            <a:normAutofit/>
          </a:bodyPr>
          <a:lstStyle/>
          <a:p>
            <a:pPr algn="l"/>
            <a:r>
              <a:rPr lang="mn-MN" sz="32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Орон нутгийн төсвийн бүтэц</a:t>
            </a:r>
            <a:endParaRPr lang="en-US" sz="32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124200" y="1219200"/>
            <a:ext cx="1600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Орон нутгийн төсвийн орлого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124200" y="2133600"/>
            <a:ext cx="16002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Улсын төсвөөс </a:t>
            </a:r>
            <a:r>
              <a:rPr lang="mn-MN" sz="1600" dirty="0" smtClean="0">
                <a:solidFill>
                  <a:schemeClr val="tx1"/>
                </a:solidFill>
                <a:latin typeface="Arial" charset="0"/>
              </a:rPr>
              <a:t>олгох татаас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096000" y="1219200"/>
            <a:ext cx="16002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Орон</a:t>
            </a:r>
            <a:r>
              <a:rPr kumimoji="0" lang="mn-M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нутгийн төсвийн зарлага</a:t>
            </a:r>
          </a:p>
        </p:txBody>
      </p:sp>
      <p:sp>
        <p:nvSpPr>
          <p:cNvPr id="8" name="Right Brace 7"/>
          <p:cNvSpPr/>
          <p:nvPr/>
        </p:nvSpPr>
        <p:spPr bwMode="auto">
          <a:xfrm>
            <a:off x="4800600" y="1219200"/>
            <a:ext cx="914400" cy="16764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1752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b="1" dirty="0" smtClean="0"/>
              <a:t>=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124200" y="3048000"/>
            <a:ext cx="1600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600" dirty="0" smtClean="0">
                <a:latin typeface="Arial" pitchFamily="34" charset="0"/>
                <a:cs typeface="Arial" pitchFamily="34" charset="0"/>
              </a:rPr>
              <a:t>Орон нутгийн нэмэгдэл орлого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124200" y="3962400"/>
            <a:ext cx="1600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Улсын төсвөөс авах орлогын шилжүүлэг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3048000"/>
            <a:ext cx="1600200" cy="1752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Орон</a:t>
            </a:r>
            <a:r>
              <a:rPr kumimoji="0" lang="mn-M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нутгийн хөгжлийн сан</a:t>
            </a:r>
          </a:p>
        </p:txBody>
      </p:sp>
      <p:sp>
        <p:nvSpPr>
          <p:cNvPr id="13" name="Right Brace 12"/>
          <p:cNvSpPr/>
          <p:nvPr/>
        </p:nvSpPr>
        <p:spPr bwMode="auto">
          <a:xfrm>
            <a:off x="4800600" y="3048000"/>
            <a:ext cx="914400" cy="17526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657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b="1" dirty="0" smtClean="0"/>
              <a:t>=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5181600"/>
            <a:ext cx="1524000" cy="1295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Улсын төсвөөс гэрээгээр хэрэгжүүлэх үйл ажиллагааны төсөв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mn-MN" sz="1100" dirty="0" smtClean="0">
                <a:solidFill>
                  <a:schemeClr val="tx1"/>
                </a:solidFill>
                <a:latin typeface="Arial" charset="0"/>
              </a:rPr>
              <a:t>тусгай зориулалтын шилжүүлэг/</a:t>
            </a:r>
            <a:endParaRPr kumimoji="0" lang="mn-MN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4800600" y="5257800"/>
            <a:ext cx="914400" cy="11430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551122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6096000" y="5181600"/>
            <a:ext cx="1600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Улсын төсвөөс гэрээгээр хэрэгжүүлэх үйл ажиллагааны төсөв</a:t>
            </a:r>
            <a:endParaRPr kumimoji="0" lang="mn-MN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7696200" y="1219200"/>
            <a:ext cx="685800" cy="51816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8086" y="354419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b="1" dirty="0" smtClean="0">
                <a:latin typeface="Arial" pitchFamily="34" charset="0"/>
                <a:cs typeface="Arial" pitchFamily="34" charset="0"/>
              </a:rPr>
              <a:t>ИТХ батална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066800" y="1219200"/>
            <a:ext cx="1600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100" dirty="0" smtClean="0">
                <a:latin typeface="Arial" pitchFamily="34" charset="0"/>
                <a:cs typeface="Arial" pitchFamily="34" charset="0"/>
              </a:rPr>
              <a:t>Орон нутгийн татварын хувь хэмжээгээгээр тооцох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66800" y="2133600"/>
            <a:ext cx="1600200" cy="762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Суурь тэнцлийн</a:t>
            </a:r>
            <a:r>
              <a:rPr kumimoji="0" lang="mn-MN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алдагдалд татаас олгох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066800" y="3048000"/>
            <a:ext cx="1600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050" dirty="0" smtClean="0">
                <a:latin typeface="Arial" pitchFamily="34" charset="0"/>
                <a:cs typeface="Arial" pitchFamily="34" charset="0"/>
              </a:rPr>
              <a:t>Орон нутгийн татварын хувь хэмжээг нэмэгдүүлснээр олох орлого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066800" y="3962400"/>
            <a:ext cx="16002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НӨАТ-ын 25%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n-MN" sz="1100" dirty="0" smtClean="0">
                <a:latin typeface="Arial" pitchFamily="34" charset="0"/>
                <a:cs typeface="Arial" pitchFamily="34" charset="0"/>
              </a:rPr>
              <a:t>АМНАТ-5%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066800" y="5181600"/>
            <a:ext cx="1600200" cy="1219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n-M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Уг төсвийн</a:t>
            </a:r>
            <a:r>
              <a:rPr kumimoji="0" lang="mn-MN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хувьд төвлөрүүлэн захирагчийн бүх эрхийг эдэлнэ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2743200" y="1447800"/>
            <a:ext cx="228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743200" y="3276600"/>
            <a:ext cx="228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2743200" y="4191000"/>
            <a:ext cx="228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743200" y="5638800"/>
            <a:ext cx="228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2743200" y="2286000"/>
            <a:ext cx="228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78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l"/>
            <a:r>
              <a:rPr lang="mn-MN" sz="24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Орон нутаг төлөөлөн  хэрэгжүүлэх</a:t>
            </a:r>
            <a:r>
              <a:rPr lang="mn-MN" sz="2400" b="1" dirty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4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Засгийн газрын зарим чиг үүрэг</a:t>
            </a:r>
            <a:endParaRPr lang="en-US" sz="24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371600"/>
            <a:ext cx="7924800" cy="4876800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Сургуулийн өмнөх боловсрол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Ерөнхий боловсрол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Соёлын үйлчилгээ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Эрүүл мэндийн анхан шатны тусламж, үйлчилгээ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Газрын харилцаа, кадастр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Хүүхдийн хөгжил, хамгааллын үйлчилгээ </a:t>
            </a:r>
          </a:p>
          <a:p>
            <a:pPr marL="914400" lvl="1" indent="-457200">
              <a:buFont typeface="+mj-lt"/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Нийтийн биеийн тамир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000" dirty="0" smtClean="0">
                <a:latin typeface="Arial" pitchFamily="34" charset="0"/>
                <a:cs typeface="Arial" pitchFamily="34" charset="0"/>
              </a:rPr>
              <a:t>Эдгээр чиг үүргүүдийг  гэрээний үндсэн дээр улсын төсвөөс олгох тусгай зориулалтын шилжүүлгээр санхүүжүүлнэ. Гэрээг тухайн шатны төсөв батлагдсанаас  14 хоногийн дотор байгуулна </a:t>
            </a:r>
            <a:r>
              <a:rPr lang="mn-MN" sz="2000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/Салбарын сайд  Аймгийн Засаг даргатай,  мөн Аймгийн Засаг дарга нь Сумын Засаг даргатай / </a:t>
            </a:r>
          </a:p>
          <a:p>
            <a:pPr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mn-MN" sz="24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Иргэдийн Төлөөлөгчдийн Хурлын бүрэн эрх /64/</a:t>
            </a:r>
            <a:endParaRPr lang="en-US" sz="24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Засаг даргын үйл ажиллагааны хөтөлбөрийг хэлэлцэн батлах, хэрэгжилтэд хяналт тавих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Тухайн жилийн төсөв, түүний тодотголыг хэлэлцэн батлах, хэрэгжилтэд хяналт тавих, нийтэд мэдээлэх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Төсвийн гүйцэтгэлийг хэлэлцэн батлах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mn-MN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400" dirty="0" smtClean="0">
                <a:latin typeface="Arial" pitchFamily="34" charset="0"/>
                <a:cs typeface="Arial" pitchFamily="34" charset="0"/>
              </a:rPr>
              <a:t>Төсвийн гүйцэтгэлийн болон санхүүгийн тайлангийн талаар Засаг даргын мэдээллийг сонсох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>
            <a:normAutofit/>
          </a:bodyPr>
          <a:lstStyle/>
          <a:p>
            <a:pPr algn="l"/>
            <a:r>
              <a:rPr lang="mn-MN" sz="2400" b="1" dirty="0" smtClean="0">
                <a:solidFill>
                  <a:srgbClr val="0352D3"/>
                </a:solidFill>
                <a:latin typeface="Arial" pitchFamily="34" charset="0"/>
                <a:cs typeface="Arial" pitchFamily="34" charset="0"/>
              </a:rPr>
              <a:t>Сум, дүүргийн Засаг даргын бүрэн эрх /66/</a:t>
            </a:r>
            <a:endParaRPr lang="en-US" sz="2400" b="1" dirty="0">
              <a:solidFill>
                <a:srgbClr val="0352D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Төсвийн төсөл, тодотгол боловсруулах, хэлэлцүүлэх, батлуулах, гүйцэтгэлийг зохион байгуулж, тайлагнах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Тусгай зориулалтын шилжүүлгээр санхүүжих төсвийн төсөл, гүйцэтгэл, сар, улирлын мэдээ, санхүүгийн тайланг нэгтгэн аймаг, нийслэлийн Засаг даргад хүргүүлэх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Засгийн газрын чиг үүргийг гүйцэтгэх гэрээ байгуулах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ИТХ-аас баталсан төсвийг баталснаас хойш 7 хоногийн дотор дээд шатны ТЕЗ-д хүргүүлэх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Засгийн газрын чиг үүргийг орон нутагт хэрэгжүүлэхдээ тухайн байгууллагын зардлыг зориулалтаар нь цаг хугацаанд нь тасралтгүй бүрэн санхүүжүүлэх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Жилийн төсвийн сар, улирлын хуваарийг батлах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mn-MN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Тухайн шатны төсвийн байгууллагын орон тоог төсвийн захирагч бүрээр батлах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mn-MN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хуулийн 11.1.3-тай нийцсэн байх/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4532</TotalTime>
  <Words>3490</Words>
  <Application>Microsoft Office PowerPoint</Application>
  <PresentationFormat>On-screen Show (4:3)</PresentationFormat>
  <Paragraphs>435</Paragraphs>
  <Slides>46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Worksheet</vt:lpstr>
      <vt:lpstr>PowerPoint Presentation</vt:lpstr>
      <vt:lpstr>Санхүү, төсвийн харилцаанд гарсан гол өөрчлөлтүүд 1990-2015</vt:lpstr>
      <vt:lpstr>Орон нутгийн төсөв</vt:lpstr>
      <vt:lpstr> Орон нутгийн төсвийн шинэчлэл </vt:lpstr>
      <vt:lpstr> Төсөв хоорондын харилцаа /56.1/ </vt:lpstr>
      <vt:lpstr>Орон нутгийн төсвийн бүтэц</vt:lpstr>
      <vt:lpstr>Орон нутаг төлөөлөн  хэрэгжүүлэх Засгийн газрын зарим чиг үүрэг</vt:lpstr>
      <vt:lpstr>Иргэдийн Төлөөлөгчдийн Хурлын бүрэн эрх /64/</vt:lpstr>
      <vt:lpstr>Сум, дүүргийн Засаг даргын бүрэн эрх /66/</vt:lpstr>
      <vt:lpstr>Орон нутгийн төсөв боловсруулах </vt:lpstr>
      <vt:lpstr>Орон нутгийн төсөв боловсруулах, өргөн мэдүүлэх </vt:lpstr>
      <vt:lpstr> Орон нутгийн төсөвт тавигдах шаардлага</vt:lpstr>
      <vt:lpstr>Орон нутгийн төсвийн төлөвлөлтийн үе шат</vt:lpstr>
      <vt:lpstr>Орон нутгийн төсвийн төлөвлөлтийн үе шат</vt:lpstr>
      <vt:lpstr> Аймаг, нийслэлийн төсвийн цаглабар </vt:lpstr>
      <vt:lpstr>   ОРОН НУТГИЙН ХӨГЖЛИЙН НЭГДСЭН САН  </vt:lpstr>
      <vt:lpstr>ОНХС-ийн зорилго</vt:lpstr>
      <vt:lpstr>PowerPoint Presentation</vt:lpstr>
      <vt:lpstr>          ОРОН НУТГИЙН ХӨГЖЛИЙН САН </vt:lpstr>
      <vt:lpstr>ОНХНС-ийн сангийн эх үүсвэр /2013-2017/ </vt:lpstr>
      <vt:lpstr>ОНХНС-ийн орлогын шилжүүлгийн гүйцэтгэл /2013-2016/</vt:lpstr>
      <vt:lpstr>ОНХС-ийн хуваарилалт</vt:lpstr>
      <vt:lpstr>    ОНХНС-ийн нийт эх үүсвэр</vt:lpstr>
      <vt:lpstr>ОНХС-ийн хөрөнгө оруулалт /2013-2016/ </vt:lpstr>
      <vt:lpstr>    Орон нутгийн төсөвт иргэд, олон нийтийн                 оролцоог хангах / Төсвийн тухай хууль/</vt:lpstr>
      <vt:lpstr>Төсвийн төслийг боловсруулахад иргэдийн                  оролцоог хангах</vt:lpstr>
      <vt:lpstr>PowerPoint Presentation</vt:lpstr>
      <vt:lpstr>PowerPoint Presentation</vt:lpstr>
      <vt:lpstr>PowerPoint Presentation</vt:lpstr>
      <vt:lpstr>PowerPoint Presentation</vt:lpstr>
      <vt:lpstr>        ОРОН НУТГИЙН ХӨГЖЛИЙН САНГИЙН ХЭРЭГЖИЛТ</vt:lpstr>
      <vt:lpstr>ОРОН НУТГИЙН ХӨГЖЛИЙН САНГИЙН ТАЙЛАГНАЛ, МЭДЭЭЛЭЛ</vt:lpstr>
      <vt:lpstr>ОНХС-ИЙН МЭДЭЭЛЛИЙН СИСТЕМ</vt:lpstr>
      <vt:lpstr>ОНХС-д тулгамдаж буй асуудлууд</vt:lpstr>
      <vt:lpstr>ОНХС-ийн хэрэгжилтийг сайжруулах талаар</vt:lpstr>
      <vt:lpstr>ОНХС-ийн хэрэгжилтийг сайжруулах талаар</vt:lpstr>
      <vt:lpstr>PowerPoint Presentation</vt:lpstr>
      <vt:lpstr>БУЛГАН АЙМГИЙН ОНХС-ГИЙН ХЭРЭГЖИЛТ ДУНДЖААР</vt:lpstr>
      <vt:lpstr>БУЛГАН АЙМГИЙН ОНХС-ГИЙН ХЭРЭГЖИЛТ БҮЛГЭЭР</vt:lpstr>
      <vt:lpstr>БУЛГАН АЙМГИЙН ОНХС-ГИЙН ХЭРЭГЖИЛТ БҮЛГЭЭР</vt:lpstr>
      <vt:lpstr>БУЛГАН АЙМГИЙН СУМДЫН НИЙТЛЭГ АСУУДЛУУД</vt:lpstr>
      <vt:lpstr>УВС АЙМГИЙН ОНХС-ГИЙН ХЭРЭГЖИЛТ ДУНДЖААР</vt:lpstr>
      <vt:lpstr>УВС АЙМГИЙН ОНХС-ГИЙН ХЭРЭГЖИЛТ БҮЛГЭЭР</vt:lpstr>
      <vt:lpstr>УВС АЙМГИЙН ОНХС-ГИЙН ХЭРЭГЖИЛТ БҮЛГЭЭР</vt:lpstr>
      <vt:lpstr>УВС АЙМГИЙН СУМДЫН НИЙТЛЭГ АСУУДЛУУД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Гантулга Нанзад</dc:creator>
  <cp:lastModifiedBy>sainaa</cp:lastModifiedBy>
  <cp:revision>1888</cp:revision>
  <cp:lastPrinted>2016-11-24T03:41:32Z</cp:lastPrinted>
  <dcterms:created xsi:type="dcterms:W3CDTF">2013-04-11T01:09:53Z</dcterms:created>
  <dcterms:modified xsi:type="dcterms:W3CDTF">2017-10-23T04:22:33Z</dcterms:modified>
</cp:coreProperties>
</file>